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7" r:id="rId3"/>
    <p:sldId id="259" r:id="rId4"/>
    <p:sldId id="260" r:id="rId5"/>
    <p:sldId id="264" r:id="rId6"/>
    <p:sldId id="261" r:id="rId7"/>
    <p:sldId id="262" r:id="rId8"/>
    <p:sldId id="263" r:id="rId9"/>
    <p:sldId id="265" r:id="rId10"/>
    <p:sldId id="266" r:id="rId11"/>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5D50A"/>
    <a:srgbClr val="00246C"/>
    <a:srgbClr val="00602B"/>
    <a:srgbClr val="008A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290"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2922" y="-96"/>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64848222-5D9E-4C39-A598-B9E0408AD708}" type="datetimeFigureOut">
              <a:rPr lang="fr-FR" smtClean="0"/>
              <a:pPr/>
              <a:t>08/12/2015</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6930442E-D617-4EF4-A070-B44303E8B53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930442E-D617-4EF4-A070-B44303E8B53B}"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39C76CA-702F-4367-AE2A-A236BE02E394}" type="datetimeFigureOut">
              <a:rPr lang="fr-FR" smtClean="0"/>
              <a:pPr/>
              <a:t>08/12/2015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7841DD-F9F2-45AE-A513-D9319476D2B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C76CA-702F-4367-AE2A-A236BE02E394}" type="datetimeFigureOut">
              <a:rPr lang="fr-FR" smtClean="0"/>
              <a:pPr/>
              <a:t>08/12/2015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841DD-F9F2-45AE-A513-D9319476D2B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partenariat.peauxrouges@gmail.com" TargetMode="External"/><Relationship Id="rId2" Type="http://schemas.openxmlformats.org/officeDocument/2006/relationships/hyperlink" Target="mailto:sroujon@free.fr" TargetMode="External"/><Relationship Id="rId1" Type="http://schemas.openxmlformats.org/officeDocument/2006/relationships/slideLayout" Target="../slideLayouts/slideLayout2.xml"/><Relationship Id="rId5" Type="http://schemas.openxmlformats.org/officeDocument/2006/relationships/hyperlink" Target="mailto:ggady24@gmail.com" TargetMode="External"/><Relationship Id="rId4" Type="http://schemas.openxmlformats.org/officeDocument/2006/relationships/hyperlink" Target="mailto:tassain@challenge2media.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parteneriat.peauxrouges@gmail.com" TargetMode="External"/><Relationship Id="rId2" Type="http://schemas.openxmlformats.org/officeDocument/2006/relationships/hyperlink" Target="mailto:stsinfos@bbox.f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ZoneTexte 1"/>
          <p:cNvSpPr txBox="1"/>
          <p:nvPr/>
        </p:nvSpPr>
        <p:spPr>
          <a:xfrm>
            <a:off x="252692" y="4356657"/>
            <a:ext cx="8748464" cy="2144177"/>
          </a:xfrm>
          <a:prstGeom prst="rect">
            <a:avLst/>
          </a:prstGeom>
          <a:noFill/>
          <a:ln>
            <a:noFill/>
          </a:ln>
          <a:effectLst>
            <a:innerShdw blurRad="63500" dist="50800" dir="18900000">
              <a:prstClr val="black">
                <a:alpha val="50000"/>
              </a:prstClr>
            </a:innerShdw>
          </a:effectLst>
          <a:scene3d>
            <a:camera prst="orthographicFront"/>
            <a:lightRig rig="threePt" dir="t"/>
          </a:scene3d>
          <a:sp3d>
            <a:bevelT/>
          </a:sp3d>
        </p:spPr>
        <p:txBody>
          <a:bodyPr wrap="square" rtlCol="0">
            <a:spAutoFit/>
          </a:bodyPr>
          <a:lstStyle/>
          <a:p>
            <a:pPr marL="534988" algn="ctr">
              <a:spcAft>
                <a:spcPts val="400"/>
              </a:spcAft>
            </a:pPr>
            <a:r>
              <a:rPr lang="fr-FR" sz="2400" b="1" i="1" dirty="0" smtClean="0">
                <a:solidFill>
                  <a:schemeClr val="bg1">
                    <a:lumMod val="75000"/>
                  </a:schemeClr>
                </a:solidFill>
                <a:effectLst>
                  <a:outerShdw blurRad="38100" dist="38100" dir="2700000" algn="tl">
                    <a:srgbClr val="000000">
                      <a:alpha val="43137"/>
                    </a:srgbClr>
                  </a:outerShdw>
                </a:effectLst>
                <a:latin typeface="Comic Sans MS" pitchFamily="66" charset="0"/>
              </a:rPr>
              <a:t>26 &amp; 27/03/2016			Tournoi U11 (EVRY)</a:t>
            </a:r>
          </a:p>
          <a:p>
            <a:pPr marL="534988" algn="ctr">
              <a:spcAft>
                <a:spcPts val="400"/>
              </a:spcAft>
            </a:pPr>
            <a:r>
              <a:rPr lang="fr-FR" sz="2400" b="1" i="1" dirty="0" smtClean="0">
                <a:solidFill>
                  <a:schemeClr val="bg1">
                    <a:lumMod val="75000"/>
                  </a:schemeClr>
                </a:solidFill>
                <a:effectLst>
                  <a:outerShdw blurRad="38100" dist="38100" dir="2700000" algn="tl">
                    <a:srgbClr val="000000">
                      <a:alpha val="43137"/>
                    </a:srgbClr>
                  </a:outerShdw>
                </a:effectLst>
                <a:latin typeface="Comic Sans MS" pitchFamily="66" charset="0"/>
              </a:rPr>
              <a:t>28/03/2016			Tournoi U9 / U7 (Evry)</a:t>
            </a:r>
          </a:p>
          <a:p>
            <a:pPr marL="534988" algn="ctr">
              <a:spcAft>
                <a:spcPts val="400"/>
              </a:spcAft>
            </a:pPr>
            <a:r>
              <a:rPr lang="fr-FR" sz="2400" b="1" i="1" dirty="0" smtClean="0">
                <a:solidFill>
                  <a:schemeClr val="bg1">
                    <a:lumMod val="75000"/>
                  </a:schemeClr>
                </a:solidFill>
                <a:effectLst>
                  <a:outerShdw blurRad="38100" dist="38100" dir="2700000" algn="tl">
                    <a:srgbClr val="000000">
                      <a:alpha val="43137"/>
                    </a:srgbClr>
                  </a:outerShdw>
                </a:effectLst>
                <a:latin typeface="Comic Sans MS" pitchFamily="66" charset="0"/>
              </a:rPr>
              <a:t>14 &amp; 15/05/2016			Tournoi U9 (VIRY)</a:t>
            </a:r>
          </a:p>
          <a:p>
            <a:pPr marL="534988" algn="ctr">
              <a:spcAft>
                <a:spcPts val="400"/>
              </a:spcAft>
            </a:pPr>
            <a:r>
              <a:rPr lang="fr-FR" sz="2400" b="1" i="1" dirty="0" smtClean="0">
                <a:solidFill>
                  <a:schemeClr val="bg1">
                    <a:lumMod val="75000"/>
                  </a:schemeClr>
                </a:solidFill>
                <a:effectLst>
                  <a:outerShdw blurRad="38100" dist="38100" dir="2700000" algn="tl">
                    <a:srgbClr val="000000">
                      <a:alpha val="43137"/>
                    </a:srgbClr>
                  </a:outerShdw>
                </a:effectLst>
                <a:latin typeface="Comic Sans MS" pitchFamily="66" charset="0"/>
              </a:rPr>
              <a:t>16/05/2016			Tournoi U7 (VIRY)</a:t>
            </a:r>
          </a:p>
          <a:p>
            <a:pPr marL="534988" algn="ctr">
              <a:spcAft>
                <a:spcPts val="400"/>
              </a:spcAft>
            </a:pPr>
            <a:r>
              <a:rPr lang="fr-FR" sz="2400" b="1" i="1" dirty="0" smtClean="0">
                <a:solidFill>
                  <a:schemeClr val="bg1">
                    <a:lumMod val="75000"/>
                  </a:schemeClr>
                </a:solidFill>
                <a:effectLst>
                  <a:outerShdw blurRad="38100" dist="38100" dir="2700000" algn="tl">
                    <a:srgbClr val="000000">
                      <a:alpha val="43137"/>
                    </a:srgbClr>
                  </a:outerShdw>
                </a:effectLst>
                <a:latin typeface="Comic Sans MS" pitchFamily="66" charset="0"/>
              </a:rPr>
              <a:t>21 &amp; 22/05/2016			Tournoi U13 (VIRY)</a:t>
            </a:r>
            <a:endParaRPr lang="fr-FR" sz="2400" b="1" i="1" dirty="0">
              <a:solidFill>
                <a:schemeClr val="bg1">
                  <a:lumMod val="75000"/>
                </a:schemeClr>
              </a:solidFill>
              <a:effectLst>
                <a:outerShdw blurRad="38100" dist="38100" dir="2700000" algn="tl">
                  <a:srgbClr val="000000">
                    <a:alpha val="43137"/>
                  </a:srgbClr>
                </a:outerShdw>
              </a:effectLst>
              <a:latin typeface="Comic Sans MS" pitchFamily="66" charset="0"/>
            </a:endParaRPr>
          </a:p>
        </p:txBody>
      </p:sp>
      <p:sp>
        <p:nvSpPr>
          <p:cNvPr id="3" name="ZoneTexte 2"/>
          <p:cNvSpPr txBox="1"/>
          <p:nvPr/>
        </p:nvSpPr>
        <p:spPr>
          <a:xfrm rot="21087699">
            <a:off x="-168112" y="1182853"/>
            <a:ext cx="8925843" cy="2585323"/>
          </a:xfrm>
          <a:prstGeom prst="rect">
            <a:avLst/>
          </a:prstGeom>
          <a:noFill/>
        </p:spPr>
        <p:txBody>
          <a:bodyPr wrap="square" rtlCol="0">
            <a:spAutoFit/>
          </a:bodyPr>
          <a:lstStyle/>
          <a:p>
            <a:pPr algn="ctr">
              <a:lnSpc>
                <a:spcPct val="150000"/>
              </a:lnSpc>
            </a:pPr>
            <a:r>
              <a:rPr lang="fr-FR" sz="5400" b="1" i="1" dirty="0" smtClean="0">
                <a:solidFill>
                  <a:srgbClr val="FF0000"/>
                </a:solidFill>
                <a:effectLst>
                  <a:outerShdw blurRad="38100" dist="38100" dir="2700000" algn="tl">
                    <a:srgbClr val="000000">
                      <a:alpha val="43137"/>
                    </a:srgbClr>
                  </a:outerShdw>
                </a:effectLst>
                <a:latin typeface="Matura MT Script Capitals" pitchFamily="66" charset="0"/>
              </a:rPr>
              <a:t>Tournois du Club</a:t>
            </a:r>
          </a:p>
          <a:p>
            <a:pPr algn="ctr">
              <a:lnSpc>
                <a:spcPct val="150000"/>
              </a:lnSpc>
            </a:pPr>
            <a:r>
              <a:rPr lang="fr-FR" sz="5400" b="1" i="1" dirty="0" smtClean="0">
                <a:solidFill>
                  <a:srgbClr val="FF0000"/>
                </a:solidFill>
                <a:effectLst>
                  <a:outerShdw blurRad="38100" dist="38100" dir="2700000" algn="tl">
                    <a:srgbClr val="000000">
                      <a:alpha val="43137"/>
                    </a:srgbClr>
                  </a:outerShdw>
                </a:effectLst>
                <a:latin typeface="Matura MT Script Capitals" pitchFamily="66" charset="0"/>
              </a:rPr>
              <a:t> </a:t>
            </a:r>
            <a:r>
              <a:rPr lang="fr-FR" sz="4400" b="1" i="1" dirty="0" smtClean="0">
                <a:solidFill>
                  <a:schemeClr val="accent1">
                    <a:lumMod val="75000"/>
                  </a:schemeClr>
                </a:solidFill>
                <a:effectLst>
                  <a:outerShdw blurRad="38100" dist="38100" dir="2700000" algn="tl">
                    <a:srgbClr val="000000">
                      <a:alpha val="43137"/>
                    </a:srgbClr>
                  </a:outerShdw>
                </a:effectLst>
                <a:latin typeface="Matura MT Script Capitals" pitchFamily="66" charset="0"/>
              </a:rPr>
              <a:t>EVRY</a:t>
            </a:r>
            <a:r>
              <a:rPr lang="fr-FR" sz="3200" b="1" i="1" dirty="0" smtClean="0">
                <a:solidFill>
                  <a:srgbClr val="002060"/>
                </a:solidFill>
                <a:effectLst>
                  <a:outerShdw blurRad="38100" dist="38100" dir="2700000" algn="tl">
                    <a:srgbClr val="000000">
                      <a:alpha val="43137"/>
                    </a:srgbClr>
                  </a:outerShdw>
                </a:effectLst>
                <a:latin typeface="Matura MT Script Capitals" pitchFamily="66" charset="0"/>
              </a:rPr>
              <a:t>                             </a:t>
            </a:r>
            <a:r>
              <a:rPr lang="fr-FR" sz="4400" b="1" i="1" dirty="0" smtClean="0">
                <a:solidFill>
                  <a:srgbClr val="FFC000"/>
                </a:solidFill>
                <a:effectLst>
                  <a:outerShdw blurRad="38100" dist="38100" dir="2700000" algn="tl">
                    <a:srgbClr val="000000">
                      <a:alpha val="43137"/>
                    </a:srgbClr>
                  </a:outerShdw>
                </a:effectLst>
                <a:latin typeface="Matura MT Script Capitals" pitchFamily="66" charset="0"/>
              </a:rPr>
              <a:t>VIRY</a:t>
            </a:r>
            <a:endParaRPr lang="fr-FR" sz="4400" b="1" i="1" dirty="0">
              <a:solidFill>
                <a:srgbClr val="FFC000"/>
              </a:solidFill>
              <a:effectLst>
                <a:outerShdw blurRad="38100" dist="38100" dir="2700000" algn="tl">
                  <a:srgbClr val="000000">
                    <a:alpha val="43137"/>
                  </a:srgbClr>
                </a:outerShdw>
              </a:effectLst>
              <a:latin typeface="Matura MT Script Capitals" pitchFamily="66" charset="0"/>
            </a:endParaRPr>
          </a:p>
        </p:txBody>
      </p:sp>
      <p:sp>
        <p:nvSpPr>
          <p:cNvPr id="4" name="ZoneTexte 3"/>
          <p:cNvSpPr txBox="1"/>
          <p:nvPr/>
        </p:nvSpPr>
        <p:spPr>
          <a:xfrm>
            <a:off x="1907704" y="116632"/>
            <a:ext cx="5256584" cy="584775"/>
          </a:xfrm>
          <a:prstGeom prst="rect">
            <a:avLst/>
          </a:prstGeom>
          <a:noFill/>
        </p:spPr>
        <p:txBody>
          <a:bodyPr wrap="square" rtlCol="0">
            <a:spAutoFit/>
          </a:bodyPr>
          <a:lstStyle/>
          <a:p>
            <a:pPr algn="ctr"/>
            <a:r>
              <a:rPr lang="fr-FR" sz="3200" b="1" i="1" dirty="0" smtClean="0">
                <a:solidFill>
                  <a:schemeClr val="bg1"/>
                </a:solidFill>
                <a:effectLst>
                  <a:outerShdw blurRad="38100" dist="38100" dir="2700000" algn="tl">
                    <a:srgbClr val="000000">
                      <a:alpha val="43137"/>
                    </a:srgbClr>
                  </a:outerShdw>
                </a:effectLst>
                <a:latin typeface="Matura MT Script Capitals" pitchFamily="66" charset="0"/>
              </a:rPr>
              <a:t>SAISON  2015 / 2016</a:t>
            </a:r>
            <a:endParaRPr lang="fr-FR" sz="3200" b="1" i="1" dirty="0">
              <a:solidFill>
                <a:schemeClr val="bg1"/>
              </a:solidFill>
              <a:effectLst>
                <a:outerShdw blurRad="38100" dist="38100" dir="2700000" algn="tl">
                  <a:srgbClr val="000000">
                    <a:alpha val="43137"/>
                  </a:srgbClr>
                </a:outerShdw>
              </a:effectLst>
              <a:latin typeface="Matura MT Script Capital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47664" y="457508"/>
            <a:ext cx="6264696" cy="523220"/>
          </a:xfrm>
          <a:prstGeom prst="rect">
            <a:avLst/>
          </a:prstGeom>
          <a:noFill/>
        </p:spPr>
        <p:txBody>
          <a:bodyPr wrap="square" rtlCol="0">
            <a:spAutoFit/>
          </a:bodyPr>
          <a:lstStyle/>
          <a:p>
            <a:pPr algn="ctr"/>
            <a:r>
              <a:rPr lang="fr-FR" sz="2800" b="1" dirty="0" smtClean="0">
                <a:effectLst>
                  <a:outerShdw blurRad="38100" dist="38100" dir="2700000" algn="tl">
                    <a:srgbClr val="000000">
                      <a:alpha val="43137"/>
                    </a:srgbClr>
                  </a:outerShdw>
                </a:effectLst>
              </a:rPr>
              <a:t>FICHE DE COMMANDE DES REPAS</a:t>
            </a:r>
          </a:p>
        </p:txBody>
      </p:sp>
      <p:sp>
        <p:nvSpPr>
          <p:cNvPr id="3" name="ZoneTexte 2"/>
          <p:cNvSpPr txBox="1"/>
          <p:nvPr/>
        </p:nvSpPr>
        <p:spPr>
          <a:xfrm>
            <a:off x="179512" y="1504971"/>
            <a:ext cx="8784976" cy="4924425"/>
          </a:xfrm>
          <a:prstGeom prst="rect">
            <a:avLst/>
          </a:prstGeom>
          <a:noFill/>
          <a:ln w="19050">
            <a:solidFill>
              <a:schemeClr val="tx1"/>
            </a:solidFill>
          </a:ln>
        </p:spPr>
        <p:txBody>
          <a:bodyPr wrap="square" rtlCol="0">
            <a:spAutoFit/>
          </a:bodyPr>
          <a:lstStyle/>
          <a:p>
            <a:pPr algn="just"/>
            <a:r>
              <a:rPr lang="fr-FR" sz="1600" b="1" i="1" dirty="0" smtClean="0"/>
              <a:t>A retourner avec les dossier d’inscription.</a:t>
            </a:r>
          </a:p>
          <a:p>
            <a:pPr algn="just"/>
            <a:endParaRPr lang="fr-FR" sz="1600" b="1" i="1" dirty="0" smtClean="0"/>
          </a:p>
          <a:p>
            <a:pPr algn="just"/>
            <a:r>
              <a:rPr lang="fr-FR" sz="1600" dirty="0" smtClean="0"/>
              <a:t>A l’occasion de ces Tournois, le club d’Evry / </a:t>
            </a:r>
            <a:r>
              <a:rPr lang="fr-FR" sz="1600" dirty="0" err="1" smtClean="0"/>
              <a:t>Viry</a:t>
            </a:r>
            <a:r>
              <a:rPr lang="fr-FR" sz="1600" dirty="0" smtClean="0"/>
              <a:t> mets </a:t>
            </a:r>
            <a:r>
              <a:rPr lang="fr-FR" sz="1600" smtClean="0"/>
              <a:t>en place </a:t>
            </a:r>
            <a:r>
              <a:rPr lang="fr-FR" sz="1600" dirty="0" smtClean="0"/>
              <a:t>pour l’équipe complète (joueurs, coach et dirigeant) une restauration tous les midi </a:t>
            </a:r>
            <a:r>
              <a:rPr lang="fr-FR" sz="1600" smtClean="0"/>
              <a:t>des tournois. </a:t>
            </a:r>
            <a:r>
              <a:rPr lang="fr-FR" sz="1600" dirty="0" smtClean="0"/>
              <a:t>La réservation et l’inscription au repas devra être faite lors de l’inscription de l’équipe. Le chèque de réservation des repas pourront être envoyés avec le dossier d’inscription ou impérativement 15 jours avant le début du tournoi. Sans se paiement, les repas ne pourront être réservé et donc servis.</a:t>
            </a:r>
          </a:p>
          <a:p>
            <a:pPr algn="just"/>
            <a:endParaRPr lang="fr-FR" sz="1600" dirty="0" smtClean="0"/>
          </a:p>
          <a:p>
            <a:pPr algn="just"/>
            <a:r>
              <a:rPr lang="fr-FR" b="1" i="1" dirty="0" smtClean="0"/>
              <a:t>Equipe :</a:t>
            </a:r>
          </a:p>
          <a:p>
            <a:pPr algn="just"/>
            <a:endParaRPr lang="fr-FR" b="1" i="1" dirty="0" smtClean="0"/>
          </a:p>
          <a:p>
            <a:pPr algn="just"/>
            <a:endParaRPr lang="fr-FR" b="1" i="1" dirty="0" smtClean="0"/>
          </a:p>
          <a:p>
            <a:pPr algn="just"/>
            <a:endParaRPr lang="fr-FR" b="1" i="1" dirty="0" smtClean="0"/>
          </a:p>
          <a:p>
            <a:pPr algn="just"/>
            <a:endParaRPr lang="fr-FR" b="1" i="1" dirty="0" smtClean="0"/>
          </a:p>
          <a:p>
            <a:pPr algn="just"/>
            <a:endParaRPr lang="fr-FR" sz="2400" b="1" i="1" dirty="0" smtClean="0"/>
          </a:p>
          <a:p>
            <a:pPr algn="just"/>
            <a:endParaRPr lang="fr-FR" sz="2400" b="1" i="1" dirty="0" smtClean="0"/>
          </a:p>
          <a:p>
            <a:pPr algn="just"/>
            <a:endParaRPr lang="fr-FR" sz="2400" b="1" i="1" dirty="0" smtClean="0"/>
          </a:p>
          <a:p>
            <a:pPr algn="just"/>
            <a:r>
              <a:rPr lang="fr-FR" sz="1200" dirty="0" smtClean="0"/>
              <a:t>Nota : dans le cadre de l’organisation des repas du midi, ceux-ci seront pris à la patinoire pour les tournois à </a:t>
            </a:r>
            <a:r>
              <a:rPr lang="fr-FR" sz="1200" dirty="0" err="1" smtClean="0"/>
              <a:t>Viry</a:t>
            </a:r>
            <a:r>
              <a:rPr lang="fr-FR" sz="1200" dirty="0" smtClean="0"/>
              <a:t> et  dans un restaurant partenaire pour le tournoi d’Evry.</a:t>
            </a:r>
          </a:p>
        </p:txBody>
      </p:sp>
      <p:graphicFrame>
        <p:nvGraphicFramePr>
          <p:cNvPr id="4" name="Tableau 3"/>
          <p:cNvGraphicFramePr>
            <a:graphicFrameLocks noGrp="1"/>
          </p:cNvGraphicFramePr>
          <p:nvPr/>
        </p:nvGraphicFramePr>
        <p:xfrm>
          <a:off x="251520" y="3929066"/>
          <a:ext cx="8669096" cy="1381760"/>
        </p:xfrm>
        <a:graphic>
          <a:graphicData uri="http://schemas.openxmlformats.org/drawingml/2006/table">
            <a:tbl>
              <a:tblPr firstRow="1" bandRow="1">
                <a:tableStyleId>{5C22544A-7EE6-4342-B048-85BDC9FD1C3A}</a:tableStyleId>
              </a:tblPr>
              <a:tblGrid>
                <a:gridCol w="4132592"/>
                <a:gridCol w="2319358"/>
                <a:gridCol w="2217146"/>
              </a:tblGrid>
              <a:tr h="370840">
                <a:tc>
                  <a:txBody>
                    <a:bodyPr/>
                    <a:lstStyle/>
                    <a:p>
                      <a:pPr algn="ctr"/>
                      <a:endParaRPr lang="fr-FR" dirty="0"/>
                    </a:p>
                  </a:txBody>
                  <a:tcPr anchor="ctr"/>
                </a:tc>
                <a:tc>
                  <a:txBody>
                    <a:bodyPr/>
                    <a:lstStyle/>
                    <a:p>
                      <a:pPr algn="ctr"/>
                      <a:r>
                        <a:rPr lang="fr-FR" dirty="0" smtClean="0"/>
                        <a:t>Premier</a:t>
                      </a:r>
                      <a:r>
                        <a:rPr lang="fr-FR" baseline="0" dirty="0" smtClean="0"/>
                        <a:t> Jour</a:t>
                      </a:r>
                      <a:endParaRPr lang="fr-FR" dirty="0"/>
                    </a:p>
                  </a:txBody>
                  <a:tcPr anchor="ctr"/>
                </a:tc>
                <a:tc>
                  <a:txBody>
                    <a:bodyPr/>
                    <a:lstStyle/>
                    <a:p>
                      <a:pPr algn="ctr"/>
                      <a:r>
                        <a:rPr lang="fr-FR" dirty="0" smtClean="0"/>
                        <a:t>Deuxième jours</a:t>
                      </a:r>
                      <a:endParaRPr lang="fr-FR" dirty="0"/>
                    </a:p>
                  </a:txBody>
                  <a:tcPr anchor="ctr"/>
                </a:tc>
              </a:tr>
              <a:tr h="370840">
                <a:tc>
                  <a:txBody>
                    <a:bodyPr/>
                    <a:lstStyle/>
                    <a:p>
                      <a:pPr algn="l"/>
                      <a:r>
                        <a:rPr lang="fr-FR" dirty="0" smtClean="0"/>
                        <a:t>Nombre de repas pour les joueurs</a:t>
                      </a:r>
                      <a:endParaRPr lang="fr-FR" dirty="0"/>
                    </a:p>
                  </a:txBody>
                  <a:tcPr anchor="ctr"/>
                </a:tc>
                <a:tc>
                  <a:txBody>
                    <a:bodyPr/>
                    <a:lstStyle/>
                    <a:p>
                      <a:pPr algn="ctr"/>
                      <a:endParaRPr lang="fr-FR" dirty="0"/>
                    </a:p>
                  </a:txBody>
                  <a:tcPr anchor="ctr"/>
                </a:tc>
                <a:tc>
                  <a:txBody>
                    <a:bodyPr/>
                    <a:lstStyle/>
                    <a:p>
                      <a:pPr algn="ctr"/>
                      <a:endParaRPr lang="fr-FR" dirty="0"/>
                    </a:p>
                  </a:txBody>
                  <a:tcPr anchor="ctr"/>
                </a:tc>
              </a:tr>
              <a:tr h="370840">
                <a:tc>
                  <a:txBody>
                    <a:bodyPr/>
                    <a:lstStyle/>
                    <a:p>
                      <a:pPr algn="l"/>
                      <a:r>
                        <a:rPr lang="fr-FR" dirty="0" smtClean="0"/>
                        <a:t>Nombre de repas pour </a:t>
                      </a:r>
                      <a:r>
                        <a:rPr lang="fr-FR" baseline="0" dirty="0" smtClean="0"/>
                        <a:t>les accompagnateurs</a:t>
                      </a:r>
                      <a:endParaRPr lang="fr-FR" dirty="0"/>
                    </a:p>
                  </a:txBody>
                  <a:tcPr anchor="ctr"/>
                </a:tc>
                <a:tc>
                  <a:txBody>
                    <a:bodyPr/>
                    <a:lstStyle/>
                    <a:p>
                      <a:pPr algn="ctr"/>
                      <a:endParaRPr lang="fr-FR" dirty="0"/>
                    </a:p>
                  </a:txBody>
                  <a:tcPr anchor="ctr"/>
                </a:tc>
                <a:tc>
                  <a:txBody>
                    <a:bodyPr/>
                    <a:lstStyle/>
                    <a:p>
                      <a:pPr algn="ctr"/>
                      <a:endParaRPr lang="fr-FR" dirty="0"/>
                    </a:p>
                  </a:txBody>
                  <a:tcPr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4048" y="1000108"/>
            <a:ext cx="3960000" cy="5355312"/>
          </a:xfrm>
          <a:prstGeom prst="rect">
            <a:avLst/>
          </a:prstGeom>
          <a:noFill/>
          <a:ln>
            <a:solidFill>
              <a:schemeClr val="tx1"/>
            </a:solidFill>
          </a:ln>
        </p:spPr>
        <p:txBody>
          <a:bodyPr wrap="square" rtlCol="0">
            <a:spAutoFit/>
          </a:bodyPr>
          <a:lstStyle/>
          <a:p>
            <a:pPr algn="ctr"/>
            <a:r>
              <a:rPr lang="fr-FR" sz="1400" b="1" dirty="0" smtClean="0">
                <a:effectLst>
                  <a:outerShdw blurRad="38100" dist="38100" dir="2700000" algn="tl">
                    <a:srgbClr val="000000">
                      <a:alpha val="43137"/>
                    </a:srgbClr>
                  </a:outerShdw>
                </a:effectLst>
              </a:rPr>
              <a:t>Tournoi Moustiques U9 </a:t>
            </a:r>
          </a:p>
          <a:p>
            <a:pPr algn="ctr"/>
            <a:r>
              <a:rPr lang="fr-FR" sz="1400" b="1" dirty="0" smtClean="0">
                <a:effectLst>
                  <a:outerShdw blurRad="38100" dist="38100" dir="2700000" algn="tl">
                    <a:srgbClr val="000000">
                      <a:alpha val="43137"/>
                    </a:srgbClr>
                  </a:outerShdw>
                </a:effectLst>
              </a:rPr>
              <a:t>Le 28 mars 2016 à Evry</a:t>
            </a:r>
          </a:p>
          <a:p>
            <a:pPr algn="ctr"/>
            <a:r>
              <a:rPr lang="fr-FR" sz="1400" b="1" i="1" dirty="0" smtClean="0">
                <a:effectLst>
                  <a:outerShdw blurRad="38100" dist="38100" dir="2700000" algn="tl">
                    <a:srgbClr val="000000">
                      <a:alpha val="43137"/>
                    </a:srgbClr>
                  </a:outerShdw>
                </a:effectLst>
              </a:rPr>
              <a:t>Les 14 et 15 mai 2016 à </a:t>
            </a:r>
            <a:r>
              <a:rPr lang="fr-FR" sz="1400" b="1" i="1" dirty="0" err="1" smtClean="0">
                <a:effectLst>
                  <a:outerShdw blurRad="38100" dist="38100" dir="2700000" algn="tl">
                    <a:srgbClr val="000000">
                      <a:alpha val="43137"/>
                    </a:srgbClr>
                  </a:outerShdw>
                </a:effectLst>
              </a:rPr>
              <a:t>Viry</a:t>
            </a:r>
            <a:endParaRPr lang="fr-FR" sz="1400" b="1" i="1" dirty="0" smtClean="0">
              <a:effectLst>
                <a:outerShdw blurRad="38100" dist="38100" dir="2700000" algn="tl">
                  <a:srgbClr val="000000">
                    <a:alpha val="43137"/>
                  </a:srgbClr>
                </a:outerShdw>
              </a:effectLst>
            </a:endParaRPr>
          </a:p>
          <a:p>
            <a:endParaRPr lang="fr-FR" sz="1200" b="1" dirty="0" smtClean="0">
              <a:effectLst>
                <a:outerShdw blurRad="38100" dist="38100" dir="2700000" algn="tl">
                  <a:srgbClr val="000000">
                    <a:alpha val="43137"/>
                  </a:srgbClr>
                </a:outerShdw>
              </a:effectLst>
            </a:endParaRPr>
          </a:p>
          <a:p>
            <a:r>
              <a:rPr lang="fr-FR" sz="1200" b="1" dirty="0" smtClean="0">
                <a:effectLst>
                  <a:outerShdw blurRad="38100" dist="38100" dir="2700000" algn="tl">
                    <a:srgbClr val="000000">
                      <a:alpha val="43137"/>
                    </a:srgbClr>
                  </a:outerShdw>
                </a:effectLst>
              </a:rPr>
              <a:t>Staff et composition d’Equipe :</a:t>
            </a:r>
          </a:p>
          <a:p>
            <a:pPr algn="just">
              <a:buFont typeface="Arial" pitchFamily="34" charset="0"/>
              <a:buChar char="•"/>
            </a:pPr>
            <a:r>
              <a:rPr lang="fr-FR" sz="1200" dirty="0" smtClean="0">
                <a:effectLst>
                  <a:outerShdw blurRad="38100" dist="38100" dir="2700000" algn="tl">
                    <a:srgbClr val="000000">
                      <a:alpha val="43137"/>
                    </a:srgbClr>
                  </a:outerShdw>
                </a:effectLst>
              </a:rPr>
              <a:t>Joueurs U9  équipés, né en 2007, 2008 et 2009 surclassés.</a:t>
            </a:r>
          </a:p>
          <a:p>
            <a:pPr algn="just">
              <a:buFont typeface="Arial" pitchFamily="34" charset="0"/>
              <a:buChar char="•"/>
            </a:pPr>
            <a:r>
              <a:rPr lang="fr-FR" sz="1200" dirty="0" smtClean="0">
                <a:effectLst>
                  <a:outerShdw blurRad="38100" dist="38100" dir="2700000" algn="tl">
                    <a:srgbClr val="000000">
                      <a:alpha val="43137"/>
                    </a:srgbClr>
                  </a:outerShdw>
                </a:effectLst>
              </a:rPr>
              <a:t>Le tournoi d’Evry se déroulera avec 6 équipes minimum.</a:t>
            </a:r>
          </a:p>
          <a:p>
            <a:pPr algn="just">
              <a:buFont typeface="Arial" pitchFamily="34" charset="0"/>
              <a:buChar char="•"/>
            </a:pPr>
            <a:r>
              <a:rPr lang="fr-FR" sz="1200" dirty="0" smtClean="0">
                <a:effectLst>
                  <a:outerShdw blurRad="38100" dist="38100" dir="2700000" algn="tl">
                    <a:srgbClr val="000000">
                      <a:alpha val="43137"/>
                    </a:srgbClr>
                  </a:outerShdw>
                </a:effectLst>
              </a:rPr>
              <a:t> Le Tournoi de </a:t>
            </a:r>
            <a:r>
              <a:rPr lang="fr-FR" sz="1200" dirty="0" err="1" smtClean="0">
                <a:effectLst>
                  <a:outerShdw blurRad="38100" dist="38100" dir="2700000" algn="tl">
                    <a:srgbClr val="000000">
                      <a:alpha val="43137"/>
                    </a:srgbClr>
                  </a:outerShdw>
                </a:effectLst>
              </a:rPr>
              <a:t>Viry</a:t>
            </a:r>
            <a:r>
              <a:rPr lang="fr-FR" sz="1200" dirty="0" smtClean="0">
                <a:effectLst>
                  <a:outerShdw blurRad="38100" dist="38100" dir="2700000" algn="tl">
                    <a:srgbClr val="000000">
                      <a:alpha val="43137"/>
                    </a:srgbClr>
                  </a:outerShdw>
                </a:effectLst>
              </a:rPr>
              <a:t> se déroulera avec 10 équipes minimum.</a:t>
            </a:r>
          </a:p>
          <a:p>
            <a:pPr algn="just">
              <a:buFont typeface="Arial" pitchFamily="34" charset="0"/>
              <a:buChar char="•"/>
            </a:pPr>
            <a:r>
              <a:rPr lang="fr-FR" sz="1200" dirty="0" smtClean="0">
                <a:effectLst>
                  <a:outerShdw blurRad="38100" dist="38100" dir="2700000" algn="tl">
                    <a:srgbClr val="000000">
                      <a:alpha val="43137"/>
                    </a:srgbClr>
                  </a:outerShdw>
                </a:effectLst>
              </a:rPr>
              <a:t>Chaque équipe doit être composée au minimum de 8 joueurs et 1 gardien.</a:t>
            </a:r>
          </a:p>
          <a:p>
            <a:pPr algn="just">
              <a:buFont typeface="Arial" pitchFamily="34" charset="0"/>
              <a:buChar char="•"/>
            </a:pPr>
            <a:r>
              <a:rPr lang="fr-FR" sz="1200" dirty="0" smtClean="0">
                <a:effectLst>
                  <a:outerShdw blurRad="38100" dist="38100" dir="2700000" algn="tl">
                    <a:srgbClr val="000000">
                      <a:alpha val="43137"/>
                    </a:srgbClr>
                  </a:outerShdw>
                </a:effectLst>
              </a:rPr>
              <a:t>Lors des matchs l’équipe sera accompagnée d’un coach et un dirigeant.</a:t>
            </a:r>
          </a:p>
          <a:p>
            <a:pPr algn="just">
              <a:buFont typeface="Arial" pitchFamily="34" charset="0"/>
              <a:buChar char="•"/>
            </a:pPr>
            <a:r>
              <a:rPr lang="fr-FR" sz="1200" dirty="0" smtClean="0">
                <a:effectLst>
                  <a:outerShdw blurRad="38100" dist="38100" dir="2700000" algn="tl">
                    <a:srgbClr val="000000">
                      <a:alpha val="43137"/>
                    </a:srgbClr>
                  </a:outerShdw>
                </a:effectLst>
              </a:rPr>
              <a:t>Les modalités de jeu sont des matchs sur 1/3 de glace, avec 4 joueurs de champs, réducteur de cage et rotation toutes les 90’ (réglementation IIHF).</a:t>
            </a:r>
          </a:p>
          <a:p>
            <a:endParaRPr lang="fr-FR" sz="1200" dirty="0" smtClean="0">
              <a:effectLst>
                <a:outerShdw blurRad="38100" dist="38100" dir="2700000" algn="tl">
                  <a:srgbClr val="000000">
                    <a:alpha val="43137"/>
                  </a:srgbClr>
                </a:outerShdw>
              </a:effectLst>
            </a:endParaRPr>
          </a:p>
          <a:p>
            <a:r>
              <a:rPr lang="fr-FR" sz="1200" b="1" dirty="0" smtClean="0">
                <a:effectLst>
                  <a:outerShdw blurRad="38100" dist="38100" dir="2700000" algn="tl">
                    <a:srgbClr val="000000">
                      <a:alpha val="43137"/>
                    </a:srgbClr>
                  </a:outerShdw>
                </a:effectLst>
              </a:rPr>
              <a:t>Participation :</a:t>
            </a:r>
          </a:p>
          <a:p>
            <a:pPr>
              <a:buFont typeface="Arial" pitchFamily="34" charset="0"/>
              <a:buChar char="•"/>
            </a:pPr>
            <a:r>
              <a:rPr lang="fr-FR" sz="1200" dirty="0" smtClean="0">
                <a:effectLst>
                  <a:outerShdw blurRad="38100" dist="38100" dir="2700000" algn="tl">
                    <a:srgbClr val="000000">
                      <a:alpha val="43137"/>
                    </a:srgbClr>
                  </a:outerShdw>
                </a:effectLst>
              </a:rPr>
              <a:t> Frais d’Engagement pour le tournoi d’Evry : 80  € pour une équipe et/ou 120 € pour deux équipes.</a:t>
            </a:r>
          </a:p>
          <a:p>
            <a:pPr>
              <a:buFont typeface="Arial" pitchFamily="34" charset="0"/>
              <a:buChar char="•"/>
            </a:pPr>
            <a:r>
              <a:rPr lang="fr-FR" sz="1200" dirty="0" smtClean="0">
                <a:effectLst>
                  <a:outerShdw blurRad="38100" dist="38100" dir="2700000" algn="tl">
                    <a:srgbClr val="000000">
                      <a:alpha val="43137"/>
                    </a:srgbClr>
                  </a:outerShdw>
                </a:effectLst>
              </a:rPr>
              <a:t>Frais d’Engagement  pour le tournoi de </a:t>
            </a:r>
            <a:r>
              <a:rPr lang="fr-FR" sz="1200" dirty="0" err="1" smtClean="0">
                <a:effectLst>
                  <a:outerShdw blurRad="38100" dist="38100" dir="2700000" algn="tl">
                    <a:srgbClr val="000000">
                      <a:alpha val="43137"/>
                    </a:srgbClr>
                  </a:outerShdw>
                </a:effectLst>
              </a:rPr>
              <a:t>Viry</a:t>
            </a:r>
            <a:r>
              <a:rPr lang="fr-FR" sz="1200" dirty="0" smtClean="0">
                <a:effectLst>
                  <a:outerShdw blurRad="38100" dist="38100" dir="2700000" algn="tl">
                    <a:srgbClr val="000000">
                      <a:alpha val="43137"/>
                    </a:srgbClr>
                  </a:outerShdw>
                </a:effectLst>
              </a:rPr>
              <a:t> : 130 € pour une équipe et/ou 230 € pour deux équipes.</a:t>
            </a:r>
          </a:p>
          <a:p>
            <a:pPr>
              <a:buFont typeface="Arial" pitchFamily="34" charset="0"/>
              <a:buChar char="•"/>
            </a:pPr>
            <a:r>
              <a:rPr lang="fr-FR" sz="1200" dirty="0" smtClean="0">
                <a:effectLst>
                  <a:outerShdw blurRad="38100" dist="38100" dir="2700000" algn="tl">
                    <a:srgbClr val="000000">
                      <a:alpha val="43137"/>
                    </a:srgbClr>
                  </a:outerShdw>
                </a:effectLst>
              </a:rPr>
              <a:t>La validation de l’engagement se fera </a:t>
            </a:r>
            <a:r>
              <a:rPr lang="fr-FR" sz="1200" b="1" dirty="0" smtClean="0">
                <a:effectLst>
                  <a:outerShdw blurRad="38100" dist="38100" dir="2700000" algn="tl">
                    <a:srgbClr val="000000">
                      <a:alpha val="43137"/>
                    </a:srgbClr>
                  </a:outerShdw>
                </a:effectLst>
              </a:rPr>
              <a:t>après réception du règlement</a:t>
            </a:r>
            <a:r>
              <a:rPr lang="fr-FR" sz="1200" dirty="0" smtClean="0">
                <a:effectLst>
                  <a:outerShdw blurRad="38100" dist="38100" dir="2700000" algn="tl">
                    <a:srgbClr val="000000">
                      <a:alpha val="43137"/>
                    </a:srgbClr>
                  </a:outerShdw>
                </a:effectLst>
              </a:rPr>
              <a:t> au plus tard le 19 février 2016 pour le tournoi d’Evry et le 16 avril 2016 pour le tournoi de </a:t>
            </a:r>
            <a:r>
              <a:rPr lang="fr-FR" sz="1200" dirty="0" err="1" smtClean="0">
                <a:effectLst>
                  <a:outerShdw blurRad="38100" dist="38100" dir="2700000" algn="tl">
                    <a:srgbClr val="000000">
                      <a:alpha val="43137"/>
                    </a:srgbClr>
                  </a:outerShdw>
                </a:effectLst>
              </a:rPr>
              <a:t>Viry</a:t>
            </a:r>
            <a:r>
              <a:rPr lang="fr-FR" sz="1200" dirty="0" smtClean="0">
                <a:effectLst>
                  <a:outerShdw blurRad="38100" dist="38100" dir="2700000" algn="tl">
                    <a:srgbClr val="000000">
                      <a:alpha val="43137"/>
                    </a:srgbClr>
                  </a:outerShdw>
                </a:effectLst>
              </a:rPr>
              <a:t>. Celui-ci  sera rendu le jour du tournoi.</a:t>
            </a:r>
          </a:p>
          <a:p>
            <a:pPr>
              <a:buFont typeface="Arial" pitchFamily="34" charset="0"/>
              <a:buChar char="•"/>
            </a:pPr>
            <a:r>
              <a:rPr lang="fr-FR" sz="1200" dirty="0" smtClean="0">
                <a:effectLst>
                  <a:outerShdw blurRad="38100" dist="38100" dir="2700000" algn="tl">
                    <a:srgbClr val="000000">
                      <a:alpha val="43137"/>
                    </a:srgbClr>
                  </a:outerShdw>
                </a:effectLst>
              </a:rPr>
              <a:t>Les repas de midi sont obligatoires et seront assurés soit dans la patinoire ou soit à proximité de la patinoire à auteur de 11 €/ repas.</a:t>
            </a:r>
          </a:p>
        </p:txBody>
      </p:sp>
      <p:sp>
        <p:nvSpPr>
          <p:cNvPr id="3" name="ZoneTexte 2"/>
          <p:cNvSpPr txBox="1"/>
          <p:nvPr/>
        </p:nvSpPr>
        <p:spPr>
          <a:xfrm>
            <a:off x="1547664" y="190381"/>
            <a:ext cx="6264696" cy="707886"/>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rPr>
              <a:t>L’Entente Evry/</a:t>
            </a:r>
            <a:r>
              <a:rPr lang="fr-FR" sz="2000" b="1" dirty="0" err="1" smtClean="0">
                <a:effectLst>
                  <a:outerShdw blurRad="38100" dist="38100" dir="2700000" algn="tl">
                    <a:srgbClr val="000000">
                      <a:alpha val="43137"/>
                    </a:srgbClr>
                  </a:outerShdw>
                </a:effectLst>
              </a:rPr>
              <a:t>Viry</a:t>
            </a:r>
            <a:r>
              <a:rPr lang="fr-FR" sz="2000" b="1" dirty="0" smtClean="0">
                <a:effectLst>
                  <a:outerShdw blurRad="38100" dist="38100" dir="2700000" algn="tl">
                    <a:srgbClr val="000000">
                      <a:alpha val="43137"/>
                    </a:srgbClr>
                  </a:outerShdw>
                </a:effectLst>
              </a:rPr>
              <a:t> sont heureux de vous inviter à leurs 6 Tournois 2016</a:t>
            </a:r>
            <a:endParaRPr lang="fr-FR" sz="2000" b="1" dirty="0">
              <a:effectLst>
                <a:outerShdw blurRad="38100" dist="38100" dir="2700000" algn="tl">
                  <a:srgbClr val="000000">
                    <a:alpha val="43137"/>
                  </a:srgbClr>
                </a:outerShdw>
              </a:effectLst>
            </a:endParaRPr>
          </a:p>
        </p:txBody>
      </p:sp>
      <p:sp>
        <p:nvSpPr>
          <p:cNvPr id="6" name="ZoneTexte 5"/>
          <p:cNvSpPr txBox="1"/>
          <p:nvPr/>
        </p:nvSpPr>
        <p:spPr>
          <a:xfrm>
            <a:off x="0" y="6286520"/>
            <a:ext cx="9144000" cy="261610"/>
          </a:xfrm>
          <a:prstGeom prst="rect">
            <a:avLst/>
          </a:prstGeom>
          <a:noFill/>
        </p:spPr>
        <p:txBody>
          <a:bodyPr wrap="square" rtlCol="0">
            <a:spAutoFit/>
          </a:bodyPr>
          <a:lstStyle/>
          <a:p>
            <a:pPr algn="ctr"/>
            <a:r>
              <a:rPr lang="fr-FR" sz="1100" i="1" dirty="0" smtClean="0"/>
              <a:t>Nota : Pour chacun des tournois les règlements de la fédération Française seront appliqués et les équipes devront présenter des licences pour chaque joueur</a:t>
            </a:r>
            <a:endParaRPr lang="fr-FR" sz="1100" i="1" dirty="0"/>
          </a:p>
        </p:txBody>
      </p:sp>
      <p:sp>
        <p:nvSpPr>
          <p:cNvPr id="7" name="ZoneTexte 6"/>
          <p:cNvSpPr txBox="1"/>
          <p:nvPr/>
        </p:nvSpPr>
        <p:spPr>
          <a:xfrm>
            <a:off x="107504" y="1000108"/>
            <a:ext cx="3960000" cy="5170646"/>
          </a:xfrm>
          <a:prstGeom prst="rect">
            <a:avLst/>
          </a:prstGeom>
          <a:noFill/>
          <a:ln>
            <a:solidFill>
              <a:schemeClr val="tx1"/>
            </a:solidFill>
          </a:ln>
        </p:spPr>
        <p:txBody>
          <a:bodyPr wrap="square" rtlCol="0">
            <a:spAutoFit/>
          </a:bodyPr>
          <a:lstStyle/>
          <a:p>
            <a:pPr algn="ctr"/>
            <a:r>
              <a:rPr lang="fr-FR" sz="1400" b="1" dirty="0" smtClean="0">
                <a:effectLst>
                  <a:outerShdw blurRad="38100" dist="38100" dir="2700000" algn="tl">
                    <a:srgbClr val="000000">
                      <a:alpha val="43137"/>
                    </a:srgbClr>
                  </a:outerShdw>
                </a:effectLst>
              </a:rPr>
              <a:t>Tournois U7 </a:t>
            </a:r>
          </a:p>
          <a:p>
            <a:pPr algn="ctr"/>
            <a:r>
              <a:rPr lang="fr-FR" sz="1400" b="1" i="1" dirty="0" smtClean="0">
                <a:effectLst>
                  <a:outerShdw blurRad="38100" dist="38100" dir="2700000" algn="tl">
                    <a:srgbClr val="000000">
                      <a:alpha val="43137"/>
                    </a:srgbClr>
                  </a:outerShdw>
                </a:effectLst>
              </a:rPr>
              <a:t>Le 28 mars 2016 à Evry</a:t>
            </a:r>
          </a:p>
          <a:p>
            <a:pPr algn="ctr"/>
            <a:r>
              <a:rPr lang="fr-FR" sz="1400" b="1" i="1" dirty="0" smtClean="0">
                <a:effectLst>
                  <a:outerShdw blurRad="38100" dist="38100" dir="2700000" algn="tl">
                    <a:srgbClr val="000000">
                      <a:alpha val="43137"/>
                    </a:srgbClr>
                  </a:outerShdw>
                </a:effectLst>
              </a:rPr>
              <a:t>Le 16 mai 2016 à </a:t>
            </a:r>
            <a:r>
              <a:rPr lang="fr-FR" sz="1400" b="1" i="1" dirty="0" err="1" smtClean="0">
                <a:effectLst>
                  <a:outerShdw blurRad="38100" dist="38100" dir="2700000" algn="tl">
                    <a:srgbClr val="000000">
                      <a:alpha val="43137"/>
                    </a:srgbClr>
                  </a:outerShdw>
                </a:effectLst>
              </a:rPr>
              <a:t>Viry</a:t>
            </a:r>
            <a:endParaRPr lang="fr-FR" sz="1400" b="1" i="1" dirty="0" smtClean="0">
              <a:effectLst>
                <a:outerShdw blurRad="38100" dist="38100" dir="2700000" algn="tl">
                  <a:srgbClr val="000000">
                    <a:alpha val="43137"/>
                  </a:srgbClr>
                </a:outerShdw>
              </a:effectLst>
            </a:endParaRPr>
          </a:p>
          <a:p>
            <a:endParaRPr lang="fr-FR" sz="1200" b="1" dirty="0" smtClean="0">
              <a:effectLst>
                <a:outerShdw blurRad="38100" dist="38100" dir="2700000" algn="tl">
                  <a:srgbClr val="000000">
                    <a:alpha val="43137"/>
                  </a:srgbClr>
                </a:outerShdw>
              </a:effectLst>
            </a:endParaRPr>
          </a:p>
          <a:p>
            <a:r>
              <a:rPr lang="fr-FR" sz="1200" b="1" dirty="0" smtClean="0">
                <a:effectLst>
                  <a:outerShdw blurRad="38100" dist="38100" dir="2700000" algn="tl">
                    <a:srgbClr val="000000">
                      <a:alpha val="43137"/>
                    </a:srgbClr>
                  </a:outerShdw>
                </a:effectLst>
              </a:rPr>
              <a:t>Staff et composition d’Equipe :</a:t>
            </a:r>
          </a:p>
          <a:p>
            <a:pPr algn="just">
              <a:buFont typeface="Arial" pitchFamily="34" charset="0"/>
              <a:buChar char="•"/>
            </a:pPr>
            <a:r>
              <a:rPr lang="fr-FR" sz="1200" dirty="0" smtClean="0">
                <a:effectLst>
                  <a:outerShdw blurRad="38100" dist="38100" dir="2700000" algn="tl">
                    <a:srgbClr val="000000">
                      <a:alpha val="43137"/>
                    </a:srgbClr>
                  </a:outerShdw>
                </a:effectLst>
              </a:rPr>
              <a:t>Joueurs U7 équipés, né en 2009 et après.</a:t>
            </a:r>
          </a:p>
          <a:p>
            <a:pPr algn="just">
              <a:buFont typeface="Arial" pitchFamily="34" charset="0"/>
              <a:buChar char="•"/>
            </a:pPr>
            <a:r>
              <a:rPr lang="fr-FR" sz="1200" dirty="0" smtClean="0">
                <a:effectLst>
                  <a:outerShdw blurRad="38100" dist="38100" dir="2700000" algn="tl">
                    <a:srgbClr val="000000">
                      <a:alpha val="43137"/>
                    </a:srgbClr>
                  </a:outerShdw>
                </a:effectLst>
              </a:rPr>
              <a:t>Le tournoi d’Evry se déroulera avec 6 équipes minimum.</a:t>
            </a:r>
          </a:p>
          <a:p>
            <a:pPr algn="just">
              <a:buFont typeface="Arial" pitchFamily="34" charset="0"/>
              <a:buChar char="•"/>
            </a:pPr>
            <a:r>
              <a:rPr lang="fr-FR" sz="1200" dirty="0" smtClean="0">
                <a:effectLst>
                  <a:outerShdw blurRad="38100" dist="38100" dir="2700000" algn="tl">
                    <a:srgbClr val="000000">
                      <a:alpha val="43137"/>
                    </a:srgbClr>
                  </a:outerShdw>
                </a:effectLst>
              </a:rPr>
              <a:t> Le Tournoi de </a:t>
            </a:r>
            <a:r>
              <a:rPr lang="fr-FR" sz="1200" dirty="0" err="1" smtClean="0">
                <a:effectLst>
                  <a:outerShdw blurRad="38100" dist="38100" dir="2700000" algn="tl">
                    <a:srgbClr val="000000">
                      <a:alpha val="43137"/>
                    </a:srgbClr>
                  </a:outerShdw>
                </a:effectLst>
              </a:rPr>
              <a:t>Viry</a:t>
            </a:r>
            <a:r>
              <a:rPr lang="fr-FR" sz="1200" dirty="0" smtClean="0">
                <a:effectLst>
                  <a:outerShdw blurRad="38100" dist="38100" dir="2700000" algn="tl">
                    <a:srgbClr val="000000">
                      <a:alpha val="43137"/>
                    </a:srgbClr>
                  </a:outerShdw>
                </a:effectLst>
              </a:rPr>
              <a:t> se déroulera avec 10 équipes minimum</a:t>
            </a:r>
          </a:p>
          <a:p>
            <a:pPr algn="just">
              <a:buFont typeface="Arial" pitchFamily="34" charset="0"/>
              <a:buChar char="•"/>
            </a:pPr>
            <a:r>
              <a:rPr lang="fr-FR" sz="1200" dirty="0" smtClean="0">
                <a:effectLst>
                  <a:outerShdw blurRad="38100" dist="38100" dir="2700000" algn="tl">
                    <a:srgbClr val="000000">
                      <a:alpha val="43137"/>
                    </a:srgbClr>
                  </a:outerShdw>
                </a:effectLst>
              </a:rPr>
              <a:t>Chaque équipe doit être composée au minimum de 8 joueurs et 1 gardien</a:t>
            </a:r>
          </a:p>
          <a:p>
            <a:pPr algn="just">
              <a:buFont typeface="Arial" pitchFamily="34" charset="0"/>
              <a:buChar char="•"/>
            </a:pPr>
            <a:r>
              <a:rPr lang="fr-FR" sz="1200" dirty="0" smtClean="0">
                <a:effectLst>
                  <a:outerShdw blurRad="38100" dist="38100" dir="2700000" algn="tl">
                    <a:srgbClr val="000000">
                      <a:alpha val="43137"/>
                    </a:srgbClr>
                  </a:outerShdw>
                </a:effectLst>
              </a:rPr>
              <a:t>Lors des matchs l’équipe sera accompagnée d’un coach et un dirigeant.</a:t>
            </a:r>
          </a:p>
          <a:p>
            <a:pPr algn="just">
              <a:buFont typeface="Arial" pitchFamily="34" charset="0"/>
              <a:buChar char="•"/>
            </a:pPr>
            <a:r>
              <a:rPr lang="fr-FR" sz="1200" dirty="0" smtClean="0">
                <a:effectLst>
                  <a:outerShdw blurRad="38100" dist="38100" dir="2700000" algn="tl">
                    <a:srgbClr val="000000">
                      <a:alpha val="43137"/>
                    </a:srgbClr>
                  </a:outerShdw>
                </a:effectLst>
              </a:rPr>
              <a:t>Les modalités de jeu sont des matchs sur 1/3 de glace, avec 4 joueurs de champs, réducteur de cage et rotation toutes les 90’ (réglementation IIHF).</a:t>
            </a:r>
          </a:p>
          <a:p>
            <a:endParaRPr lang="fr-FR" sz="1200" dirty="0" smtClean="0">
              <a:effectLst>
                <a:outerShdw blurRad="38100" dist="38100" dir="2700000" algn="tl">
                  <a:srgbClr val="000000">
                    <a:alpha val="43137"/>
                  </a:srgbClr>
                </a:outerShdw>
              </a:effectLst>
            </a:endParaRPr>
          </a:p>
          <a:p>
            <a:r>
              <a:rPr lang="fr-FR" sz="1200" b="1" dirty="0" smtClean="0">
                <a:effectLst>
                  <a:outerShdw blurRad="38100" dist="38100" dir="2700000" algn="tl">
                    <a:srgbClr val="000000">
                      <a:alpha val="43137"/>
                    </a:srgbClr>
                  </a:outerShdw>
                </a:effectLst>
              </a:rPr>
              <a:t>Participation :</a:t>
            </a:r>
          </a:p>
          <a:p>
            <a:pPr>
              <a:buFont typeface="Arial" pitchFamily="34" charset="0"/>
              <a:buChar char="•"/>
            </a:pPr>
            <a:r>
              <a:rPr lang="fr-FR" sz="1200" dirty="0" smtClean="0">
                <a:effectLst>
                  <a:outerShdw blurRad="38100" dist="38100" dir="2700000" algn="tl">
                    <a:srgbClr val="000000">
                      <a:alpha val="43137"/>
                    </a:srgbClr>
                  </a:outerShdw>
                </a:effectLst>
              </a:rPr>
              <a:t>Frais d’Engagement: 50  €.  Si le club engage en parallèle du tournoi U7 une équipe sur le Tournoi U9 d’Evry ou de </a:t>
            </a:r>
            <a:r>
              <a:rPr lang="fr-FR" sz="1200" dirty="0" err="1" smtClean="0">
                <a:effectLst>
                  <a:outerShdw blurRad="38100" dist="38100" dir="2700000" algn="tl">
                    <a:srgbClr val="000000">
                      <a:alpha val="43137"/>
                    </a:srgbClr>
                  </a:outerShdw>
                </a:effectLst>
              </a:rPr>
              <a:t>Viry</a:t>
            </a:r>
            <a:r>
              <a:rPr lang="fr-FR" sz="1200" dirty="0" smtClean="0">
                <a:effectLst>
                  <a:outerShdw blurRad="38100" dist="38100" dir="2700000" algn="tl">
                    <a:srgbClr val="000000">
                      <a:alpha val="43137"/>
                    </a:srgbClr>
                  </a:outerShdw>
                </a:effectLst>
              </a:rPr>
              <a:t>, aucun frais d’engagement ne sera demandé.</a:t>
            </a:r>
          </a:p>
          <a:p>
            <a:pPr>
              <a:buFont typeface="Arial" pitchFamily="34" charset="0"/>
              <a:buChar char="•"/>
            </a:pPr>
            <a:r>
              <a:rPr lang="fr-FR" sz="1200" dirty="0" smtClean="0">
                <a:effectLst>
                  <a:outerShdw blurRad="38100" dist="38100" dir="2700000" algn="tl">
                    <a:srgbClr val="000000">
                      <a:alpha val="43137"/>
                    </a:srgbClr>
                  </a:outerShdw>
                </a:effectLst>
              </a:rPr>
              <a:t>La validation de l'engagement se fera </a:t>
            </a:r>
            <a:r>
              <a:rPr lang="fr-FR" sz="1200" b="1" dirty="0" smtClean="0">
                <a:effectLst>
                  <a:outerShdw blurRad="38100" dist="38100" dir="2700000" algn="tl">
                    <a:srgbClr val="000000">
                      <a:alpha val="43137"/>
                    </a:srgbClr>
                  </a:outerShdw>
                </a:effectLst>
              </a:rPr>
              <a:t>après réception du règlement </a:t>
            </a:r>
            <a:r>
              <a:rPr lang="fr-FR" sz="1200" dirty="0" smtClean="0">
                <a:effectLst>
                  <a:outerShdw blurRad="38100" dist="38100" dir="2700000" algn="tl">
                    <a:srgbClr val="000000">
                      <a:alpha val="43137"/>
                    </a:srgbClr>
                  </a:outerShdw>
                </a:effectLst>
              </a:rPr>
              <a:t>au plus tard le 19 février 2016 pour le tournoi d’Evry et le 16 avril 2016 pour le tournoi de </a:t>
            </a:r>
            <a:r>
              <a:rPr lang="fr-FR" sz="1200" dirty="0" err="1" smtClean="0">
                <a:effectLst>
                  <a:outerShdw blurRad="38100" dist="38100" dir="2700000" algn="tl">
                    <a:srgbClr val="000000">
                      <a:alpha val="43137"/>
                    </a:srgbClr>
                  </a:outerShdw>
                </a:effectLst>
              </a:rPr>
              <a:t>Viry</a:t>
            </a:r>
            <a:r>
              <a:rPr lang="fr-FR" sz="1200" dirty="0" smtClean="0">
                <a:effectLst>
                  <a:outerShdw blurRad="38100" dist="38100" dir="2700000" algn="tl">
                    <a:srgbClr val="000000">
                      <a:alpha val="43137"/>
                    </a:srgbClr>
                  </a:outerShdw>
                </a:effectLst>
              </a:rPr>
              <a:t>. Celui-ci  sera rendu le jour du tournoi.</a:t>
            </a:r>
          </a:p>
          <a:p>
            <a:pPr>
              <a:buFont typeface="Arial" pitchFamily="34" charset="0"/>
              <a:buChar char="•"/>
            </a:pPr>
            <a:r>
              <a:rPr lang="fr-FR" sz="1200" dirty="0" smtClean="0">
                <a:effectLst>
                  <a:outerShdw blurRad="38100" dist="38100" dir="2700000" algn="tl">
                    <a:srgbClr val="000000">
                      <a:alpha val="43137"/>
                    </a:srgbClr>
                  </a:outerShdw>
                </a:effectLst>
              </a:rPr>
              <a:t>Les repas de midi sont obligatoires et seront assurés soit dans la patinoire ou soit à proximité de la patinoire à auteur de 11 €/ repas.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47664" y="190381"/>
            <a:ext cx="6264696" cy="707886"/>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rPr>
              <a:t>L’Entente Evry/</a:t>
            </a:r>
            <a:r>
              <a:rPr lang="fr-FR" sz="2000" b="1" dirty="0" err="1" smtClean="0">
                <a:effectLst>
                  <a:outerShdw blurRad="38100" dist="38100" dir="2700000" algn="tl">
                    <a:srgbClr val="000000">
                      <a:alpha val="43137"/>
                    </a:srgbClr>
                  </a:outerShdw>
                </a:effectLst>
              </a:rPr>
              <a:t>Viry</a:t>
            </a:r>
            <a:r>
              <a:rPr lang="fr-FR" sz="2000" b="1" dirty="0" smtClean="0">
                <a:effectLst>
                  <a:outerShdw blurRad="38100" dist="38100" dir="2700000" algn="tl">
                    <a:srgbClr val="000000">
                      <a:alpha val="43137"/>
                    </a:srgbClr>
                  </a:outerShdw>
                </a:effectLst>
              </a:rPr>
              <a:t> sont heureux de vous inviter à leurs 6 Tournois 2016</a:t>
            </a:r>
            <a:endParaRPr lang="fr-FR" sz="2000" b="1" dirty="0">
              <a:effectLst>
                <a:outerShdw blurRad="38100" dist="38100" dir="2700000" algn="tl">
                  <a:srgbClr val="000000">
                    <a:alpha val="43137"/>
                  </a:srgbClr>
                </a:outerShdw>
              </a:effectLst>
            </a:endParaRPr>
          </a:p>
        </p:txBody>
      </p:sp>
      <p:sp>
        <p:nvSpPr>
          <p:cNvPr id="4" name="ZoneTexte 3"/>
          <p:cNvSpPr txBox="1"/>
          <p:nvPr/>
        </p:nvSpPr>
        <p:spPr>
          <a:xfrm>
            <a:off x="107504" y="1285861"/>
            <a:ext cx="3960000" cy="4247317"/>
          </a:xfrm>
          <a:prstGeom prst="rect">
            <a:avLst/>
          </a:prstGeom>
          <a:noFill/>
          <a:ln>
            <a:solidFill>
              <a:schemeClr val="tx1"/>
            </a:solidFill>
          </a:ln>
        </p:spPr>
        <p:txBody>
          <a:bodyPr wrap="square" rtlCol="0">
            <a:spAutoFit/>
          </a:bodyPr>
          <a:lstStyle/>
          <a:p>
            <a:pPr algn="ctr"/>
            <a:r>
              <a:rPr lang="fr-FR" sz="1400" b="1" dirty="0" smtClean="0">
                <a:effectLst>
                  <a:outerShdw blurRad="38100" dist="38100" dir="2700000" algn="tl">
                    <a:srgbClr val="000000">
                      <a:alpha val="43137"/>
                    </a:srgbClr>
                  </a:outerShdw>
                </a:effectLst>
              </a:rPr>
              <a:t>Tournoi Poussins U11 Peaux Rouges </a:t>
            </a:r>
          </a:p>
          <a:p>
            <a:pPr algn="ctr"/>
            <a:r>
              <a:rPr lang="fr-FR" sz="1400" b="1" dirty="0" smtClean="0">
                <a:effectLst>
                  <a:outerShdw blurRad="38100" dist="38100" dir="2700000" algn="tl">
                    <a:srgbClr val="000000">
                      <a:alpha val="43137"/>
                    </a:srgbClr>
                  </a:outerShdw>
                </a:effectLst>
              </a:rPr>
              <a:t>(international)</a:t>
            </a:r>
          </a:p>
          <a:p>
            <a:pPr algn="ctr"/>
            <a:r>
              <a:rPr lang="fr-FR" sz="1400" b="1" dirty="0" smtClean="0">
                <a:effectLst>
                  <a:outerShdw blurRad="38100" dist="38100" dir="2700000" algn="tl">
                    <a:srgbClr val="000000">
                      <a:alpha val="43137"/>
                    </a:srgbClr>
                  </a:outerShdw>
                </a:effectLst>
              </a:rPr>
              <a:t>Les 26 et 27 mars 2016</a:t>
            </a:r>
          </a:p>
          <a:p>
            <a:endParaRPr lang="fr-FR" sz="1200" b="1" dirty="0" smtClean="0">
              <a:effectLst>
                <a:outerShdw blurRad="38100" dist="38100" dir="2700000" algn="tl">
                  <a:srgbClr val="000000">
                    <a:alpha val="43137"/>
                  </a:srgbClr>
                </a:outerShdw>
              </a:effectLst>
            </a:endParaRPr>
          </a:p>
          <a:p>
            <a:r>
              <a:rPr lang="fr-FR" sz="1200" b="1" dirty="0" smtClean="0">
                <a:effectLst>
                  <a:outerShdw blurRad="38100" dist="38100" dir="2700000" algn="tl">
                    <a:srgbClr val="000000">
                      <a:alpha val="43137"/>
                    </a:srgbClr>
                  </a:outerShdw>
                </a:effectLst>
              </a:rPr>
              <a:t>Staff et composition d’Equipe :</a:t>
            </a:r>
          </a:p>
          <a:p>
            <a:pPr algn="just">
              <a:buFont typeface="Arial" pitchFamily="34" charset="0"/>
              <a:buChar char="•"/>
            </a:pPr>
            <a:r>
              <a:rPr lang="fr-FR" sz="1200" dirty="0" smtClean="0">
                <a:effectLst>
                  <a:outerShdw blurRad="38100" dist="38100" dir="2700000" algn="tl">
                    <a:srgbClr val="000000">
                      <a:alpha val="43137"/>
                    </a:srgbClr>
                  </a:outerShdw>
                </a:effectLst>
              </a:rPr>
              <a:t>Joueurs  équipés, né en 2005, 2006 et 2007 surclassés.</a:t>
            </a:r>
          </a:p>
          <a:p>
            <a:pPr algn="just">
              <a:buFont typeface="Arial" pitchFamily="34" charset="0"/>
              <a:buChar char="•"/>
            </a:pPr>
            <a:r>
              <a:rPr lang="fr-FR" sz="1200" dirty="0" smtClean="0">
                <a:effectLst>
                  <a:outerShdw blurRad="38100" dist="38100" dir="2700000" algn="tl">
                    <a:srgbClr val="000000">
                      <a:alpha val="43137"/>
                    </a:srgbClr>
                  </a:outerShdw>
                </a:effectLst>
              </a:rPr>
              <a:t>Ce tournoi se déroulera avec </a:t>
            </a:r>
            <a:r>
              <a:rPr lang="fr-FR" sz="1200" dirty="0">
                <a:effectLst>
                  <a:outerShdw blurRad="38100" dist="38100" dir="2700000" algn="tl">
                    <a:srgbClr val="000000">
                      <a:alpha val="43137"/>
                    </a:srgbClr>
                  </a:outerShdw>
                </a:effectLst>
              </a:rPr>
              <a:t>8</a:t>
            </a:r>
            <a:r>
              <a:rPr lang="fr-FR" sz="1200" dirty="0" smtClean="0">
                <a:effectLst>
                  <a:outerShdw blurRad="38100" dist="38100" dir="2700000" algn="tl">
                    <a:srgbClr val="000000">
                      <a:alpha val="43137"/>
                    </a:srgbClr>
                  </a:outerShdw>
                </a:effectLst>
              </a:rPr>
              <a:t> équipes minimum.</a:t>
            </a:r>
          </a:p>
          <a:p>
            <a:pPr algn="just">
              <a:buFont typeface="Arial" pitchFamily="34" charset="0"/>
              <a:buChar char="•"/>
            </a:pPr>
            <a:r>
              <a:rPr lang="fr-FR" sz="1200" dirty="0" smtClean="0">
                <a:effectLst>
                  <a:outerShdw blurRad="38100" dist="38100" dir="2700000" algn="tl">
                    <a:srgbClr val="000000">
                      <a:alpha val="43137"/>
                    </a:srgbClr>
                  </a:outerShdw>
                </a:effectLst>
              </a:rPr>
              <a:t>Chaque équipe doit être composée au minimum de 10 joueurs et 1 gardien.</a:t>
            </a:r>
          </a:p>
          <a:p>
            <a:pPr algn="just">
              <a:buFont typeface="Arial" pitchFamily="34" charset="0"/>
              <a:buChar char="•"/>
            </a:pPr>
            <a:r>
              <a:rPr lang="fr-FR" sz="1200" dirty="0" smtClean="0">
                <a:effectLst>
                  <a:outerShdw blurRad="38100" dist="38100" dir="2700000" algn="tl">
                    <a:srgbClr val="000000">
                      <a:alpha val="43137"/>
                    </a:srgbClr>
                  </a:outerShdw>
                </a:effectLst>
              </a:rPr>
              <a:t>Lors des matchs l’équipe sera accompagnée d’un coach et un dirigeant.</a:t>
            </a:r>
          </a:p>
          <a:p>
            <a:pPr algn="just">
              <a:buFont typeface="Arial" pitchFamily="34" charset="0"/>
              <a:buChar char="•"/>
            </a:pPr>
            <a:r>
              <a:rPr lang="fr-FR" sz="1200" dirty="0" smtClean="0">
                <a:effectLst>
                  <a:outerShdw blurRad="38100" dist="38100" dir="2700000" algn="tl">
                    <a:srgbClr val="000000">
                      <a:alpha val="43137"/>
                    </a:srgbClr>
                  </a:outerShdw>
                </a:effectLst>
              </a:rPr>
              <a:t>Les modalités de jeu sont des matchs sur glace entière en 21’ avec arrêt de jeu (sauf au-delà de 7 but d’écart), avec 5 joueurs de champs et rotation toutes les 60’.</a:t>
            </a:r>
          </a:p>
          <a:p>
            <a:endParaRPr lang="fr-FR" sz="1200" dirty="0" smtClean="0">
              <a:effectLst>
                <a:outerShdw blurRad="38100" dist="38100" dir="2700000" algn="tl">
                  <a:srgbClr val="000000">
                    <a:alpha val="43137"/>
                  </a:srgbClr>
                </a:outerShdw>
              </a:effectLst>
            </a:endParaRPr>
          </a:p>
          <a:p>
            <a:r>
              <a:rPr lang="fr-FR" sz="1200" b="1" dirty="0" smtClean="0">
                <a:effectLst>
                  <a:outerShdw blurRad="38100" dist="38100" dir="2700000" algn="tl">
                    <a:srgbClr val="000000">
                      <a:alpha val="43137"/>
                    </a:srgbClr>
                  </a:outerShdw>
                </a:effectLst>
              </a:rPr>
              <a:t>Participation :</a:t>
            </a:r>
          </a:p>
          <a:p>
            <a:pPr>
              <a:buFont typeface="Arial" pitchFamily="34" charset="0"/>
              <a:buChar char="•"/>
            </a:pPr>
            <a:r>
              <a:rPr lang="fr-FR" sz="1200" dirty="0" smtClean="0">
                <a:effectLst>
                  <a:outerShdw blurRad="38100" dist="38100" dir="2700000" algn="tl">
                    <a:srgbClr val="000000">
                      <a:alpha val="43137"/>
                    </a:srgbClr>
                  </a:outerShdw>
                </a:effectLst>
              </a:rPr>
              <a:t>Frais d’Engagement : 180 € pour une équipe et/ou 300 € pour  deux équipes.</a:t>
            </a:r>
          </a:p>
          <a:p>
            <a:pPr>
              <a:buFont typeface="Arial" pitchFamily="34" charset="0"/>
              <a:buChar char="•"/>
            </a:pPr>
            <a:r>
              <a:rPr lang="fr-FR" sz="1200" dirty="0" smtClean="0">
                <a:effectLst>
                  <a:outerShdw blurRad="38100" dist="38100" dir="2700000" algn="tl">
                    <a:srgbClr val="000000">
                      <a:alpha val="43137"/>
                    </a:srgbClr>
                  </a:outerShdw>
                </a:effectLst>
              </a:rPr>
              <a:t>La validation de l’engagement se fera </a:t>
            </a:r>
            <a:r>
              <a:rPr lang="fr-FR" sz="1200" b="1" dirty="0" smtClean="0">
                <a:effectLst>
                  <a:outerShdw blurRad="38100" dist="38100" dir="2700000" algn="tl">
                    <a:srgbClr val="000000">
                      <a:alpha val="43137"/>
                    </a:srgbClr>
                  </a:outerShdw>
                </a:effectLst>
              </a:rPr>
              <a:t>après réception du règlement</a:t>
            </a:r>
            <a:r>
              <a:rPr lang="fr-FR" sz="1200" dirty="0" smtClean="0">
                <a:effectLst>
                  <a:outerShdw blurRad="38100" dist="38100" dir="2700000" algn="tl">
                    <a:srgbClr val="000000">
                      <a:alpha val="43137"/>
                    </a:srgbClr>
                  </a:outerShdw>
                </a:effectLst>
              </a:rPr>
              <a:t> au plus tard le 19 février 2016</a:t>
            </a:r>
          </a:p>
          <a:p>
            <a:pPr>
              <a:buFont typeface="Arial" pitchFamily="34" charset="0"/>
              <a:buChar char="•"/>
            </a:pPr>
            <a:r>
              <a:rPr lang="fr-FR" sz="1200" dirty="0" smtClean="0">
                <a:effectLst>
                  <a:outerShdw blurRad="38100" dist="38100" dir="2700000" algn="tl">
                    <a:srgbClr val="000000">
                      <a:alpha val="43137"/>
                    </a:srgbClr>
                  </a:outerShdw>
                </a:effectLst>
              </a:rPr>
              <a:t>Les repas de midi sont obligatoires et seront assurés à proximité de la patinoire à auteur de 11 €/ repas.</a:t>
            </a:r>
            <a:endParaRPr lang="fr-FR" sz="1000" dirty="0"/>
          </a:p>
        </p:txBody>
      </p:sp>
      <p:sp>
        <p:nvSpPr>
          <p:cNvPr id="5" name="ZoneTexte 4"/>
          <p:cNvSpPr txBox="1"/>
          <p:nvPr/>
        </p:nvSpPr>
        <p:spPr>
          <a:xfrm>
            <a:off x="5004048" y="1285860"/>
            <a:ext cx="3960000" cy="4247317"/>
          </a:xfrm>
          <a:prstGeom prst="rect">
            <a:avLst/>
          </a:prstGeom>
          <a:noFill/>
          <a:ln>
            <a:solidFill>
              <a:schemeClr val="tx1"/>
            </a:solidFill>
          </a:ln>
        </p:spPr>
        <p:txBody>
          <a:bodyPr wrap="square" rtlCol="0">
            <a:spAutoFit/>
          </a:bodyPr>
          <a:lstStyle/>
          <a:p>
            <a:pPr algn="ctr"/>
            <a:r>
              <a:rPr lang="fr-FR" sz="1400" b="1" dirty="0" smtClean="0">
                <a:effectLst>
                  <a:outerShdw blurRad="38100" dist="38100" dir="2700000" algn="tl">
                    <a:srgbClr val="000000">
                      <a:alpha val="43137"/>
                    </a:srgbClr>
                  </a:outerShdw>
                </a:effectLst>
              </a:rPr>
              <a:t>Tournoi Benjamins U13 des Jets </a:t>
            </a:r>
          </a:p>
          <a:p>
            <a:pPr algn="ctr"/>
            <a:r>
              <a:rPr lang="fr-FR" sz="1400" b="1" dirty="0" smtClean="0">
                <a:effectLst>
                  <a:outerShdw blurRad="38100" dist="38100" dir="2700000" algn="tl">
                    <a:srgbClr val="000000">
                      <a:alpha val="43137"/>
                    </a:srgbClr>
                  </a:outerShdw>
                </a:effectLst>
              </a:rPr>
              <a:t>(international)</a:t>
            </a:r>
          </a:p>
          <a:p>
            <a:pPr algn="ctr"/>
            <a:r>
              <a:rPr lang="fr-FR" sz="1400" b="1" dirty="0" smtClean="0">
                <a:effectLst>
                  <a:outerShdw blurRad="38100" dist="38100" dir="2700000" algn="tl">
                    <a:srgbClr val="000000">
                      <a:alpha val="43137"/>
                    </a:srgbClr>
                  </a:outerShdw>
                </a:effectLst>
              </a:rPr>
              <a:t>Les  21 et 22 mai 2016</a:t>
            </a:r>
          </a:p>
          <a:p>
            <a:pPr algn="ctr"/>
            <a:endParaRPr lang="fr-FR" sz="1200" b="1" dirty="0" smtClean="0">
              <a:effectLst>
                <a:outerShdw blurRad="38100" dist="38100" dir="2700000" algn="tl">
                  <a:srgbClr val="000000">
                    <a:alpha val="43137"/>
                  </a:srgbClr>
                </a:outerShdw>
              </a:effectLst>
            </a:endParaRPr>
          </a:p>
          <a:p>
            <a:r>
              <a:rPr lang="fr-FR" sz="1200" b="1" dirty="0" smtClean="0">
                <a:effectLst>
                  <a:outerShdw blurRad="38100" dist="38100" dir="2700000" algn="tl">
                    <a:srgbClr val="000000">
                      <a:alpha val="43137"/>
                    </a:srgbClr>
                  </a:outerShdw>
                </a:effectLst>
              </a:rPr>
              <a:t>Staff et composition d’Equipe :</a:t>
            </a:r>
          </a:p>
          <a:p>
            <a:pPr algn="just">
              <a:buFont typeface="Arial" pitchFamily="34" charset="0"/>
              <a:buChar char="•"/>
            </a:pPr>
            <a:r>
              <a:rPr lang="fr-FR" sz="1200" dirty="0" smtClean="0">
                <a:effectLst>
                  <a:outerShdw blurRad="38100" dist="38100" dir="2700000" algn="tl">
                    <a:srgbClr val="000000">
                      <a:alpha val="43137"/>
                    </a:srgbClr>
                  </a:outerShdw>
                </a:effectLst>
              </a:rPr>
              <a:t>Joueurs  équipés, né en 2002, 2003 et 2004 surclassés.</a:t>
            </a:r>
          </a:p>
          <a:p>
            <a:pPr algn="just">
              <a:buFont typeface="Arial" pitchFamily="34" charset="0"/>
              <a:buChar char="•"/>
            </a:pPr>
            <a:r>
              <a:rPr lang="fr-FR" sz="1200" dirty="0" smtClean="0">
                <a:effectLst>
                  <a:outerShdw blurRad="38100" dist="38100" dir="2700000" algn="tl">
                    <a:srgbClr val="000000">
                      <a:alpha val="43137"/>
                    </a:srgbClr>
                  </a:outerShdw>
                </a:effectLst>
              </a:rPr>
              <a:t>Ce tournoi se déroulera avec 6 équipes minimum.</a:t>
            </a:r>
          </a:p>
          <a:p>
            <a:pPr algn="just">
              <a:buFont typeface="Arial" pitchFamily="34" charset="0"/>
              <a:buChar char="•"/>
            </a:pPr>
            <a:r>
              <a:rPr lang="fr-FR" sz="1200" dirty="0" smtClean="0">
                <a:effectLst>
                  <a:outerShdw blurRad="38100" dist="38100" dir="2700000" algn="tl">
                    <a:srgbClr val="000000">
                      <a:alpha val="43137"/>
                    </a:srgbClr>
                  </a:outerShdw>
                </a:effectLst>
              </a:rPr>
              <a:t>Chaque équipe doit être composée au minimum de 10 joueurs et 1 gardien et maximum  15 joueurs et 2 gardiens.</a:t>
            </a:r>
          </a:p>
          <a:p>
            <a:pPr algn="just">
              <a:buFont typeface="Arial" pitchFamily="34" charset="0"/>
              <a:buChar char="•"/>
            </a:pPr>
            <a:r>
              <a:rPr lang="fr-FR" sz="1200" dirty="0" smtClean="0">
                <a:effectLst>
                  <a:outerShdw blurRad="38100" dist="38100" dir="2700000" algn="tl">
                    <a:srgbClr val="000000">
                      <a:alpha val="43137"/>
                    </a:srgbClr>
                  </a:outerShdw>
                </a:effectLst>
              </a:rPr>
              <a:t>Lors des matchs l’équipe sera accompagnée d’un coach et un dirigeant..</a:t>
            </a:r>
          </a:p>
          <a:p>
            <a:pPr algn="just">
              <a:buFont typeface="Arial" pitchFamily="34" charset="0"/>
              <a:buChar char="•"/>
            </a:pPr>
            <a:r>
              <a:rPr lang="fr-FR" sz="1200" dirty="0" smtClean="0">
                <a:effectLst>
                  <a:outerShdw blurRad="38100" dist="38100" dir="2700000" algn="tl">
                    <a:srgbClr val="000000">
                      <a:alpha val="43137"/>
                    </a:srgbClr>
                  </a:outerShdw>
                </a:effectLst>
              </a:rPr>
              <a:t>Les modalités de jeu sont des matchs sur glace entière en 2×15’ avec arrêt de jeu (sauf au-delà de 7 but d’écart), avec 5 joueurs de champs et rotation libre.</a:t>
            </a:r>
          </a:p>
          <a:p>
            <a:endParaRPr lang="fr-FR" sz="1200" dirty="0" smtClean="0">
              <a:effectLst>
                <a:outerShdw blurRad="38100" dist="38100" dir="2700000" algn="tl">
                  <a:srgbClr val="000000">
                    <a:alpha val="43137"/>
                  </a:srgbClr>
                </a:outerShdw>
              </a:effectLst>
            </a:endParaRPr>
          </a:p>
          <a:p>
            <a:r>
              <a:rPr lang="fr-FR" sz="1200" b="1" dirty="0" smtClean="0">
                <a:effectLst>
                  <a:outerShdw blurRad="38100" dist="38100" dir="2700000" algn="tl">
                    <a:srgbClr val="000000">
                      <a:alpha val="43137"/>
                    </a:srgbClr>
                  </a:outerShdw>
                </a:effectLst>
              </a:rPr>
              <a:t>Participation :</a:t>
            </a:r>
          </a:p>
          <a:p>
            <a:pPr>
              <a:buFont typeface="Arial" pitchFamily="34" charset="0"/>
              <a:buChar char="•"/>
            </a:pPr>
            <a:r>
              <a:rPr lang="fr-FR" sz="1200" dirty="0" smtClean="0">
                <a:effectLst>
                  <a:outerShdw blurRad="38100" dist="38100" dir="2700000" algn="tl">
                    <a:srgbClr val="000000">
                      <a:alpha val="43137"/>
                    </a:srgbClr>
                  </a:outerShdw>
                </a:effectLst>
              </a:rPr>
              <a:t>Frais d’Engagement : 180 € pour une équipe et/ou 300 € pour  deux équipes.</a:t>
            </a:r>
          </a:p>
          <a:p>
            <a:pPr>
              <a:buFont typeface="Arial" pitchFamily="34" charset="0"/>
              <a:buChar char="•"/>
            </a:pPr>
            <a:r>
              <a:rPr lang="fr-FR" sz="1200" dirty="0" smtClean="0">
                <a:effectLst>
                  <a:outerShdw blurRad="38100" dist="38100" dir="2700000" algn="tl">
                    <a:srgbClr val="000000">
                      <a:alpha val="43137"/>
                    </a:srgbClr>
                  </a:outerShdw>
                </a:effectLst>
              </a:rPr>
              <a:t>La validation de l’engagement se fera </a:t>
            </a:r>
            <a:r>
              <a:rPr lang="fr-FR" sz="1200" b="1" dirty="0" smtClean="0">
                <a:effectLst>
                  <a:outerShdw blurRad="38100" dist="38100" dir="2700000" algn="tl">
                    <a:srgbClr val="000000">
                      <a:alpha val="43137"/>
                    </a:srgbClr>
                  </a:outerShdw>
                </a:effectLst>
              </a:rPr>
              <a:t>après réception du règlement</a:t>
            </a:r>
            <a:r>
              <a:rPr lang="fr-FR" sz="1200" dirty="0" smtClean="0">
                <a:effectLst>
                  <a:outerShdw blurRad="38100" dist="38100" dir="2700000" algn="tl">
                    <a:srgbClr val="000000">
                      <a:alpha val="43137"/>
                    </a:srgbClr>
                  </a:outerShdw>
                </a:effectLst>
              </a:rPr>
              <a:t> au plus tard le 16 avril 2016</a:t>
            </a:r>
          </a:p>
          <a:p>
            <a:pPr>
              <a:buFont typeface="Arial" pitchFamily="34" charset="0"/>
              <a:buChar char="•"/>
            </a:pPr>
            <a:r>
              <a:rPr lang="fr-FR" sz="1200" dirty="0" smtClean="0">
                <a:effectLst>
                  <a:outerShdw blurRad="38100" dist="38100" dir="2700000" algn="tl">
                    <a:srgbClr val="000000">
                      <a:alpha val="43137"/>
                    </a:srgbClr>
                  </a:outerShdw>
                </a:effectLst>
              </a:rPr>
              <a:t>Les repas de midi sont obligatoires et seront assurés dans la patinoire à auteur de 11 €/ repas.</a:t>
            </a:r>
          </a:p>
        </p:txBody>
      </p:sp>
      <p:sp>
        <p:nvSpPr>
          <p:cNvPr id="6" name="ZoneTexte 5"/>
          <p:cNvSpPr txBox="1"/>
          <p:nvPr/>
        </p:nvSpPr>
        <p:spPr>
          <a:xfrm>
            <a:off x="0" y="6309320"/>
            <a:ext cx="9144000" cy="261610"/>
          </a:xfrm>
          <a:prstGeom prst="rect">
            <a:avLst/>
          </a:prstGeom>
          <a:noFill/>
        </p:spPr>
        <p:txBody>
          <a:bodyPr wrap="square" rtlCol="0">
            <a:spAutoFit/>
          </a:bodyPr>
          <a:lstStyle/>
          <a:p>
            <a:pPr algn="ctr"/>
            <a:r>
              <a:rPr lang="fr-FR" sz="1100" i="1" dirty="0" smtClean="0"/>
              <a:t>Nota : Pour chacun des tournois les règlements de la fédération Française seront appliqués et les équipes devront présenter des licences pour chaque joueur</a:t>
            </a:r>
            <a:endParaRPr lang="fr-FR" sz="11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547664" y="416858"/>
            <a:ext cx="6264696" cy="707886"/>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rPr>
              <a:t>Informations Générales et Organisation autour des Tournois </a:t>
            </a:r>
            <a:endParaRPr lang="fr-FR" sz="2000" b="1" dirty="0">
              <a:effectLst>
                <a:outerShdw blurRad="38100" dist="38100" dir="2700000" algn="tl">
                  <a:srgbClr val="000000">
                    <a:alpha val="43137"/>
                  </a:srgbClr>
                </a:outerShdw>
              </a:effectLst>
            </a:endParaRPr>
          </a:p>
        </p:txBody>
      </p:sp>
      <p:sp>
        <p:nvSpPr>
          <p:cNvPr id="11" name="ZoneTexte 10"/>
          <p:cNvSpPr txBox="1"/>
          <p:nvPr/>
        </p:nvSpPr>
        <p:spPr>
          <a:xfrm>
            <a:off x="251520" y="1285860"/>
            <a:ext cx="8568952" cy="4832092"/>
          </a:xfrm>
          <a:prstGeom prst="rect">
            <a:avLst/>
          </a:prstGeom>
          <a:noFill/>
        </p:spPr>
        <p:txBody>
          <a:bodyPr wrap="square" rtlCol="0">
            <a:spAutoFit/>
          </a:bodyPr>
          <a:lstStyle/>
          <a:p>
            <a:pPr algn="just"/>
            <a:r>
              <a:rPr lang="fr-FR" sz="1600" b="1" dirty="0" smtClean="0"/>
              <a:t>Horaires estimatifs des premiers matchs pour l’ensemble des Tournois : </a:t>
            </a:r>
          </a:p>
          <a:p>
            <a:pPr algn="just">
              <a:buFont typeface="Arial" pitchFamily="34" charset="0"/>
              <a:buChar char="•"/>
            </a:pPr>
            <a:r>
              <a:rPr lang="fr-FR" sz="1600" dirty="0" smtClean="0"/>
              <a:t> Match d’ouverture : 9h00 maximum le premier jour</a:t>
            </a:r>
          </a:p>
          <a:p>
            <a:pPr algn="just">
              <a:buFont typeface="Arial" pitchFamily="34" charset="0"/>
              <a:buChar char="•"/>
            </a:pPr>
            <a:r>
              <a:rPr lang="fr-FR" sz="1600" dirty="0" smtClean="0"/>
              <a:t> Horaire de fin de Tournois : 18h maximum le dernier jour</a:t>
            </a:r>
          </a:p>
          <a:p>
            <a:pPr algn="just">
              <a:buFont typeface="Arial" pitchFamily="34" charset="0"/>
              <a:buChar char="•"/>
            </a:pPr>
            <a:r>
              <a:rPr lang="fr-FR" sz="1600" dirty="0" smtClean="0"/>
              <a:t> Fin des Matchs le soir :  au alentour de 20h – 20h30</a:t>
            </a:r>
          </a:p>
          <a:p>
            <a:pPr algn="just">
              <a:buFont typeface="Arial" pitchFamily="34" charset="0"/>
              <a:buChar char="•"/>
            </a:pPr>
            <a:r>
              <a:rPr lang="fr-FR" sz="1600" dirty="0" smtClean="0"/>
              <a:t> Début des Matchs le matin : 8h15</a:t>
            </a:r>
          </a:p>
          <a:p>
            <a:pPr algn="just"/>
            <a:r>
              <a:rPr lang="fr-FR" sz="1600" dirty="0" smtClean="0"/>
              <a:t>Ces horaires sont donnés à titre indicatifs, les heures et le calendrier des matchs seront transmis à chaque équipe participante au maximum 3 semaines avant le début Tournoi.</a:t>
            </a:r>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r>
              <a:rPr lang="fr-FR" sz="1600" b="1" dirty="0" smtClean="0"/>
              <a:t>Lors des tournois l’ensemble des équipements de joueur pourront rester dans les vestiaires sans risque (vestiaires fermés à clef)</a:t>
            </a:r>
          </a:p>
          <a:p>
            <a:pPr algn="just"/>
            <a:endParaRPr lang="fr-FR" sz="1600" b="1" dirty="0" smtClean="0"/>
          </a:p>
          <a:p>
            <a:pPr algn="just"/>
            <a:endParaRPr lang="fr-FR" sz="1600" b="1" dirty="0" smtClean="0"/>
          </a:p>
          <a:p>
            <a:pPr algn="just"/>
            <a:r>
              <a:rPr lang="fr-FR" sz="1600" b="1" dirty="0" smtClean="0"/>
              <a:t>Dans le cadre de l’organisation générale, un bar (vente de boisson, bonbons et restauration rapide) sera ouvert dans les deux patinoires, pendant toute la plage de déroulement des Tournois.</a:t>
            </a:r>
          </a:p>
          <a:p>
            <a:pPr algn="just"/>
            <a:r>
              <a:rPr lang="fr-FR" sz="1400" i="1" dirty="0" smtClean="0"/>
              <a:t>De plus ci des parents sont intéressés, un petit déjeuné pourra être servis le matin (à réserver la veille)</a:t>
            </a:r>
          </a:p>
          <a:p>
            <a:pPr algn="just"/>
            <a:r>
              <a:rPr lang="fr-FR" sz="1600" b="1" dirty="0" smtClean="0"/>
              <a:t>Des jeux seront également organisés autour des ces évènements </a:t>
            </a:r>
            <a:r>
              <a:rPr lang="fr-FR" sz="1600" dirty="0" smtClean="0"/>
              <a:t>=&gt; Tombola, jeu du Palet,…</a:t>
            </a:r>
            <a:endParaRPr lang="fr-FR"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47664" y="620688"/>
            <a:ext cx="6264696" cy="523220"/>
          </a:xfrm>
          <a:prstGeom prst="rect">
            <a:avLst/>
          </a:prstGeom>
          <a:noFill/>
        </p:spPr>
        <p:txBody>
          <a:bodyPr wrap="square" rtlCol="0">
            <a:spAutoFit/>
          </a:bodyPr>
          <a:lstStyle/>
          <a:p>
            <a:pPr algn="ctr"/>
            <a:r>
              <a:rPr lang="fr-FR" sz="2800" b="1" dirty="0" smtClean="0">
                <a:effectLst>
                  <a:outerShdw blurRad="38100" dist="38100" dir="2700000" algn="tl">
                    <a:srgbClr val="000000">
                      <a:alpha val="43137"/>
                    </a:srgbClr>
                  </a:outerShdw>
                </a:effectLst>
              </a:rPr>
              <a:t>Informations Pratiques</a:t>
            </a:r>
            <a:endParaRPr lang="fr-FR" sz="2800" b="1" dirty="0">
              <a:effectLst>
                <a:outerShdw blurRad="38100" dist="38100" dir="2700000" algn="tl">
                  <a:srgbClr val="000000">
                    <a:alpha val="43137"/>
                  </a:srgbClr>
                </a:outerShdw>
              </a:effectLst>
            </a:endParaRPr>
          </a:p>
        </p:txBody>
      </p:sp>
      <p:sp>
        <p:nvSpPr>
          <p:cNvPr id="4" name="ZoneTexte 3"/>
          <p:cNvSpPr txBox="1"/>
          <p:nvPr/>
        </p:nvSpPr>
        <p:spPr>
          <a:xfrm>
            <a:off x="35496" y="1214422"/>
            <a:ext cx="3888432" cy="1200329"/>
          </a:xfrm>
          <a:prstGeom prst="rect">
            <a:avLst/>
          </a:prstGeom>
          <a:noFill/>
        </p:spPr>
        <p:txBody>
          <a:bodyPr wrap="square" rtlCol="0">
            <a:spAutoFit/>
          </a:bodyPr>
          <a:lstStyle/>
          <a:p>
            <a:pPr algn="ctr"/>
            <a:r>
              <a:rPr lang="fr-FR" b="1" dirty="0" smtClean="0"/>
              <a:t>Patinoire François Le Comte d’EVRY</a:t>
            </a:r>
          </a:p>
          <a:p>
            <a:pPr algn="ctr"/>
            <a:r>
              <a:rPr lang="fr-FR" b="1" dirty="0" smtClean="0"/>
              <a:t>Adresse :</a:t>
            </a:r>
            <a:r>
              <a:rPr lang="fr-FR" dirty="0" smtClean="0"/>
              <a:t> Allée de l'Agora – 91 000 EVRY</a:t>
            </a:r>
            <a:br>
              <a:rPr lang="fr-FR" dirty="0" smtClean="0"/>
            </a:br>
            <a:r>
              <a:rPr lang="fr-FR" b="1" dirty="0" smtClean="0"/>
              <a:t>Téléphone :</a:t>
            </a:r>
            <a:r>
              <a:rPr lang="fr-FR" dirty="0" smtClean="0"/>
              <a:t> 01.69.91.57.91</a:t>
            </a:r>
            <a:endParaRPr lang="fr-FR" dirty="0"/>
          </a:p>
        </p:txBody>
      </p:sp>
      <p:sp>
        <p:nvSpPr>
          <p:cNvPr id="5" name="ZoneTexte 4"/>
          <p:cNvSpPr txBox="1"/>
          <p:nvPr/>
        </p:nvSpPr>
        <p:spPr>
          <a:xfrm>
            <a:off x="5076056" y="1214422"/>
            <a:ext cx="3888432" cy="1200329"/>
          </a:xfrm>
          <a:prstGeom prst="rect">
            <a:avLst/>
          </a:prstGeom>
          <a:noFill/>
        </p:spPr>
        <p:txBody>
          <a:bodyPr wrap="square" rtlCol="0">
            <a:spAutoFit/>
          </a:bodyPr>
          <a:lstStyle/>
          <a:p>
            <a:pPr algn="ctr"/>
            <a:r>
              <a:rPr lang="fr-FR" b="1" dirty="0" smtClean="0"/>
              <a:t>Patinoire des Lacs de l’Essonne</a:t>
            </a:r>
            <a:r>
              <a:rPr lang="fr-FR" dirty="0" smtClean="0"/>
              <a:t/>
            </a:r>
            <a:br>
              <a:rPr lang="fr-FR" dirty="0" smtClean="0"/>
            </a:br>
            <a:r>
              <a:rPr lang="fr-FR" b="1" dirty="0" smtClean="0"/>
              <a:t>Adresse :</a:t>
            </a:r>
            <a:r>
              <a:rPr lang="fr-FR" dirty="0" smtClean="0"/>
              <a:t> 31, avenue du Général-de-Gaulle (N7) – 91 170 VIRY-CHATILLON </a:t>
            </a:r>
          </a:p>
          <a:p>
            <a:pPr algn="ctr"/>
            <a:r>
              <a:rPr lang="fr-FR" b="1" dirty="0" smtClean="0"/>
              <a:t>Téléphone</a:t>
            </a:r>
            <a:r>
              <a:rPr lang="fr-FR" dirty="0" smtClean="0"/>
              <a:t> </a:t>
            </a:r>
            <a:r>
              <a:rPr lang="fr-FR" b="1" dirty="0" smtClean="0"/>
              <a:t>:</a:t>
            </a:r>
            <a:r>
              <a:rPr lang="fr-FR" dirty="0" smtClean="0"/>
              <a:t> 01 69 05 42 45</a:t>
            </a:r>
            <a:endParaRPr lang="fr-FR" dirty="0"/>
          </a:p>
        </p:txBody>
      </p:sp>
      <p:sp>
        <p:nvSpPr>
          <p:cNvPr id="7" name="ZoneTexte 6"/>
          <p:cNvSpPr txBox="1"/>
          <p:nvPr/>
        </p:nvSpPr>
        <p:spPr>
          <a:xfrm>
            <a:off x="219600" y="2763750"/>
            <a:ext cx="8638680" cy="3924151"/>
          </a:xfrm>
          <a:prstGeom prst="rect">
            <a:avLst/>
          </a:prstGeom>
          <a:noFill/>
        </p:spPr>
        <p:txBody>
          <a:bodyPr wrap="square" rtlCol="0">
            <a:spAutoFit/>
          </a:bodyPr>
          <a:lstStyle/>
          <a:p>
            <a:r>
              <a:rPr lang="fr-FR" b="1" dirty="0" smtClean="0"/>
              <a:t>CONTACTS </a:t>
            </a:r>
            <a:r>
              <a:rPr lang="fr-FR" dirty="0" smtClean="0"/>
              <a:t>pour l’ensemble des Tournois organisés par le club :</a:t>
            </a:r>
          </a:p>
          <a:p>
            <a:pPr>
              <a:buFont typeface="Arial" pitchFamily="34" charset="0"/>
              <a:buChar char="•"/>
            </a:pPr>
            <a:r>
              <a:rPr lang="fr-FR" dirty="0" smtClean="0"/>
              <a:t>  </a:t>
            </a:r>
            <a:r>
              <a:rPr lang="fr-FR" sz="1500" dirty="0" smtClean="0"/>
              <a:t>Sébastien ROUJON directeur Technique de l’Entente : 06 70 02 71 11 – Email : </a:t>
            </a:r>
            <a:r>
              <a:rPr lang="fr-FR" sz="1500" dirty="0" smtClean="0">
                <a:hlinkClick r:id="rId2"/>
              </a:rPr>
              <a:t>sroujon@free.fr</a:t>
            </a:r>
            <a:r>
              <a:rPr lang="fr-FR" sz="1500" dirty="0" smtClean="0"/>
              <a:t> </a:t>
            </a:r>
          </a:p>
          <a:p>
            <a:pPr>
              <a:buFont typeface="Arial" pitchFamily="34" charset="0"/>
              <a:buChar char="•"/>
            </a:pPr>
            <a:r>
              <a:rPr lang="fr-FR" sz="1500" dirty="0" smtClean="0"/>
              <a:t>  Commission Tournois de l’Entente Evry/</a:t>
            </a:r>
            <a:r>
              <a:rPr lang="fr-FR" sz="1500" dirty="0" err="1" smtClean="0"/>
              <a:t>Viry</a:t>
            </a:r>
            <a:r>
              <a:rPr lang="fr-FR" sz="1500" dirty="0" smtClean="0"/>
              <a:t> : </a:t>
            </a:r>
            <a:r>
              <a:rPr lang="fr-FR" sz="1500" dirty="0" smtClean="0">
                <a:hlinkClick r:id="rId3"/>
              </a:rPr>
              <a:t>partenariat.peauxrouges@gmail.com</a:t>
            </a:r>
            <a:r>
              <a:rPr lang="fr-FR" sz="1500" dirty="0" smtClean="0"/>
              <a:t> </a:t>
            </a:r>
          </a:p>
          <a:p>
            <a:pPr>
              <a:buFont typeface="Arial" pitchFamily="34" charset="0"/>
              <a:buChar char="•"/>
            </a:pPr>
            <a:r>
              <a:rPr lang="fr-FR" sz="1500" dirty="0" smtClean="0"/>
              <a:t>  Olivier TASSAIN Responsable de la commission Tournois : 06 14 92 08 26 – </a:t>
            </a:r>
            <a:r>
              <a:rPr lang="fr-FR" sz="1500" dirty="0" smtClean="0">
                <a:hlinkClick r:id="rId4"/>
              </a:rPr>
              <a:t>tassain@challenge2media.com</a:t>
            </a:r>
            <a:r>
              <a:rPr lang="fr-FR" sz="1500" dirty="0" smtClean="0"/>
              <a:t> </a:t>
            </a:r>
          </a:p>
          <a:p>
            <a:pPr>
              <a:buFont typeface="Arial" pitchFamily="34" charset="0"/>
              <a:buChar char="•"/>
            </a:pPr>
            <a:r>
              <a:rPr lang="fr-FR" sz="1500" dirty="0" smtClean="0"/>
              <a:t>  Grégory GADY : 06 85 18 78 37 – </a:t>
            </a:r>
            <a:r>
              <a:rPr lang="fr-FR" sz="1500" dirty="0" smtClean="0">
                <a:hlinkClick r:id="rId5"/>
              </a:rPr>
              <a:t>ggady24@gmail.com</a:t>
            </a:r>
            <a:r>
              <a:rPr lang="fr-FR" sz="1500" dirty="0" smtClean="0"/>
              <a:t> </a:t>
            </a:r>
          </a:p>
          <a:p>
            <a:endParaRPr lang="fr-FR" sz="1500" dirty="0"/>
          </a:p>
          <a:p>
            <a:r>
              <a:rPr lang="fr-FR" b="1" dirty="0" smtClean="0"/>
              <a:t>DOCUMENTS </a:t>
            </a:r>
            <a:r>
              <a:rPr lang="fr-FR" dirty="0" smtClean="0"/>
              <a:t>pour l’ensemble des Tournois organisés par le club :</a:t>
            </a:r>
          </a:p>
          <a:p>
            <a:pPr>
              <a:buFont typeface="Arial" pitchFamily="34" charset="0"/>
              <a:buChar char="•"/>
            </a:pPr>
            <a:r>
              <a:rPr lang="fr-FR" sz="1500" dirty="0" smtClean="0"/>
              <a:t> Les dossiers et des chèques seront envoyés à l’adresse suivante : Olivier TASSAIN – 6, avenue du Général de Gaulle – 91 270 </a:t>
            </a:r>
            <a:r>
              <a:rPr lang="fr-FR" sz="1500" dirty="0" err="1" smtClean="0"/>
              <a:t>Juvisy</a:t>
            </a:r>
            <a:r>
              <a:rPr lang="fr-FR" sz="1500" dirty="0" smtClean="0"/>
              <a:t> sur Orge</a:t>
            </a:r>
            <a:br>
              <a:rPr lang="fr-FR" sz="1500" dirty="0" smtClean="0"/>
            </a:br>
            <a:r>
              <a:rPr lang="fr-FR" sz="1500" dirty="0" smtClean="0"/>
              <a:t>L’ensemble des dossiers d’inscriptions (Fiche d’inscription, Fiche composition d’équipe, Fiche commande des repas  d’Equipe et chèques) devront nous parvenir avant les dates indiquées ci-dessus.</a:t>
            </a:r>
          </a:p>
          <a:p>
            <a:pPr>
              <a:buFont typeface="Arial" pitchFamily="34" charset="0"/>
              <a:buChar char="•"/>
            </a:pPr>
            <a:r>
              <a:rPr lang="fr-FR" sz="1500" dirty="0" smtClean="0"/>
              <a:t> Les chèques seront émis à l’ordre des </a:t>
            </a:r>
            <a:r>
              <a:rPr lang="fr-FR" sz="1500" b="1" i="1" dirty="0" smtClean="0"/>
              <a:t>EVH91</a:t>
            </a:r>
          </a:p>
          <a:p>
            <a:pPr>
              <a:buFont typeface="Arial" pitchFamily="34" charset="0"/>
              <a:buChar char="•"/>
            </a:pPr>
            <a:endParaRPr lang="fr-FR" sz="1500" b="1" i="1" dirty="0" smtClean="0"/>
          </a:p>
          <a:p>
            <a:r>
              <a:rPr lang="fr-FR" sz="1500" dirty="0" smtClean="0"/>
              <a:t>En cas de non participation ou désistement de votre club, nous vous serions reconnaissants de nous prévenir très rapidement afin de prendre nos dispositions. Seules les inscriptions écrites seront prises en considération.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47664" y="214290"/>
            <a:ext cx="6264696" cy="523220"/>
          </a:xfrm>
          <a:prstGeom prst="rect">
            <a:avLst/>
          </a:prstGeom>
          <a:noFill/>
        </p:spPr>
        <p:txBody>
          <a:bodyPr wrap="square" rtlCol="0">
            <a:spAutoFit/>
          </a:bodyPr>
          <a:lstStyle/>
          <a:p>
            <a:pPr algn="ctr"/>
            <a:r>
              <a:rPr lang="fr-FR" sz="2800" b="1" dirty="0" smtClean="0">
                <a:effectLst>
                  <a:outerShdw blurRad="38100" dist="38100" dir="2700000" algn="tl">
                    <a:srgbClr val="000000">
                      <a:alpha val="43137"/>
                    </a:srgbClr>
                  </a:outerShdw>
                </a:effectLst>
              </a:rPr>
              <a:t>Nos Partenaires Hébergement</a:t>
            </a:r>
            <a:endParaRPr lang="fr-FR" sz="2800" b="1" dirty="0">
              <a:effectLst>
                <a:outerShdw blurRad="38100" dist="38100" dir="2700000" algn="tl">
                  <a:srgbClr val="000000">
                    <a:alpha val="43137"/>
                  </a:srgbClr>
                </a:outerShdw>
              </a:effectLst>
            </a:endParaRPr>
          </a:p>
        </p:txBody>
      </p:sp>
      <p:sp>
        <p:nvSpPr>
          <p:cNvPr id="3" name="ZoneTexte 2"/>
          <p:cNvSpPr txBox="1"/>
          <p:nvPr/>
        </p:nvSpPr>
        <p:spPr>
          <a:xfrm>
            <a:off x="179512" y="928670"/>
            <a:ext cx="8892480" cy="5170646"/>
          </a:xfrm>
          <a:prstGeom prst="rect">
            <a:avLst/>
          </a:prstGeom>
          <a:noFill/>
        </p:spPr>
        <p:txBody>
          <a:bodyPr wrap="square" rtlCol="0">
            <a:spAutoFit/>
          </a:bodyPr>
          <a:lstStyle/>
          <a:p>
            <a:r>
              <a:rPr lang="fr-FR" sz="1600" b="1" i="1" dirty="0" smtClean="0"/>
              <a:t>Hôtel </a:t>
            </a:r>
            <a:r>
              <a:rPr lang="fr-FR" sz="1600" b="1" i="1" dirty="0" err="1" smtClean="0"/>
              <a:t>Balladins</a:t>
            </a:r>
            <a:r>
              <a:rPr lang="fr-FR" sz="1600" dirty="0" smtClean="0"/>
              <a:t> à Grigny </a:t>
            </a:r>
            <a:r>
              <a:rPr lang="fr-FR" sz="1600" dirty="0" smtClean="0">
                <a:solidFill>
                  <a:schemeClr val="accent6">
                    <a:lumMod val="75000"/>
                  </a:schemeClr>
                </a:solidFill>
              </a:rPr>
              <a:t>(à 10’ de la patinoire de </a:t>
            </a:r>
            <a:r>
              <a:rPr lang="fr-FR" sz="1600" dirty="0" err="1" smtClean="0">
                <a:solidFill>
                  <a:schemeClr val="accent6">
                    <a:lumMod val="75000"/>
                  </a:schemeClr>
                </a:solidFill>
              </a:rPr>
              <a:t>Viry</a:t>
            </a:r>
            <a:r>
              <a:rPr lang="fr-FR" sz="1600" dirty="0" smtClean="0">
                <a:solidFill>
                  <a:schemeClr val="accent6">
                    <a:lumMod val="75000"/>
                  </a:schemeClr>
                </a:solidFill>
              </a:rPr>
              <a:t> et 10’ de la patinoire d’Evry en voiture)</a:t>
            </a:r>
          </a:p>
          <a:p>
            <a:r>
              <a:rPr lang="fr-FR" sz="1400" dirty="0" smtClean="0"/>
              <a:t>10 Avenue des Tuileries, 91350 Grigny</a:t>
            </a:r>
          </a:p>
          <a:p>
            <a:r>
              <a:rPr lang="fr-FR" sz="1400" dirty="0" smtClean="0"/>
              <a:t>Téléphone : 01 69 43 53 33</a:t>
            </a:r>
          </a:p>
          <a:p>
            <a:endParaRPr lang="fr-FR" sz="400" dirty="0" smtClean="0"/>
          </a:p>
          <a:p>
            <a:r>
              <a:rPr lang="fr-FR" sz="1600" b="1" i="1" dirty="0" smtClean="0"/>
              <a:t>Hôtel IBIS </a:t>
            </a:r>
            <a:r>
              <a:rPr lang="fr-FR" sz="1600" dirty="0" smtClean="0"/>
              <a:t>à Evry </a:t>
            </a:r>
            <a:r>
              <a:rPr lang="fr-FR" sz="1600" dirty="0" smtClean="0">
                <a:solidFill>
                  <a:schemeClr val="accent6">
                    <a:lumMod val="75000"/>
                  </a:schemeClr>
                </a:solidFill>
              </a:rPr>
              <a:t>(à 5’ de la patinoire d’Evry et 20’ de la patinoire de </a:t>
            </a:r>
            <a:r>
              <a:rPr lang="fr-FR" sz="1600" dirty="0" err="1" smtClean="0">
                <a:solidFill>
                  <a:schemeClr val="accent6">
                    <a:lumMod val="75000"/>
                  </a:schemeClr>
                </a:solidFill>
              </a:rPr>
              <a:t>Viry</a:t>
            </a:r>
            <a:r>
              <a:rPr lang="fr-FR" sz="1600" dirty="0" smtClean="0">
                <a:solidFill>
                  <a:schemeClr val="accent6">
                    <a:lumMod val="75000"/>
                  </a:schemeClr>
                </a:solidFill>
              </a:rPr>
              <a:t> en voiture)</a:t>
            </a:r>
          </a:p>
          <a:p>
            <a:r>
              <a:rPr lang="fr-FR" sz="1400" dirty="0" smtClean="0"/>
              <a:t>1 Avenue du lac, Parc Tertiaire du Bois Briard, 91021 Évry</a:t>
            </a:r>
          </a:p>
          <a:p>
            <a:r>
              <a:rPr lang="fr-FR" sz="1400" dirty="0" smtClean="0"/>
              <a:t>Téléphone</a:t>
            </a:r>
            <a:r>
              <a:rPr lang="fr-FR" sz="1400" b="1" dirty="0" smtClean="0"/>
              <a:t> : </a:t>
            </a:r>
            <a:r>
              <a:rPr lang="fr-FR" sz="1400" dirty="0" smtClean="0"/>
              <a:t>01 60 77 74 75</a:t>
            </a:r>
          </a:p>
          <a:p>
            <a:endParaRPr lang="fr-FR" sz="400" dirty="0" smtClean="0"/>
          </a:p>
          <a:p>
            <a:r>
              <a:rPr lang="fr-FR" sz="1600" b="1" i="1" dirty="0" smtClean="0"/>
              <a:t>Hôtel </a:t>
            </a:r>
            <a:r>
              <a:rPr lang="fr-FR" sz="1600" b="1" i="1" dirty="0" err="1" smtClean="0"/>
              <a:t>Kentz</a:t>
            </a:r>
            <a:r>
              <a:rPr lang="fr-FR" sz="1600" dirty="0" smtClean="0"/>
              <a:t> à </a:t>
            </a:r>
            <a:r>
              <a:rPr lang="fr-FR" sz="1600" dirty="0" err="1" smtClean="0"/>
              <a:t>Juvisy</a:t>
            </a:r>
            <a:r>
              <a:rPr lang="fr-FR" sz="1600" dirty="0" smtClean="0"/>
              <a:t> </a:t>
            </a:r>
            <a:r>
              <a:rPr lang="fr-FR" sz="1600" dirty="0" smtClean="0">
                <a:solidFill>
                  <a:schemeClr val="accent6">
                    <a:lumMod val="75000"/>
                  </a:schemeClr>
                </a:solidFill>
              </a:rPr>
              <a:t>(à 5’ de la patinoire de </a:t>
            </a:r>
            <a:r>
              <a:rPr lang="fr-FR" sz="1600" dirty="0" err="1" smtClean="0">
                <a:solidFill>
                  <a:schemeClr val="accent6">
                    <a:lumMod val="75000"/>
                  </a:schemeClr>
                </a:solidFill>
              </a:rPr>
              <a:t>Viry</a:t>
            </a:r>
            <a:r>
              <a:rPr lang="fr-FR" sz="1600" dirty="0" smtClean="0">
                <a:solidFill>
                  <a:schemeClr val="accent6">
                    <a:lumMod val="75000"/>
                  </a:schemeClr>
                </a:solidFill>
              </a:rPr>
              <a:t> et 25’ de la patinoire d’Evry en voiture)</a:t>
            </a:r>
          </a:p>
          <a:p>
            <a:r>
              <a:rPr lang="fr-FR" sz="1400" dirty="0" smtClean="0"/>
              <a:t>3 Bis Avenue de la Cour de France, 91260 Juvisy-sur-Orge</a:t>
            </a:r>
          </a:p>
          <a:p>
            <a:r>
              <a:rPr lang="fr-FR" sz="1400" dirty="0" smtClean="0"/>
              <a:t>Téléphone : 01 69 12 45 46</a:t>
            </a:r>
          </a:p>
          <a:p>
            <a:endParaRPr lang="fr-FR" sz="400" dirty="0" smtClean="0"/>
          </a:p>
          <a:p>
            <a:r>
              <a:rPr lang="fr-FR" sz="1600" b="1" i="1" dirty="0" smtClean="0"/>
              <a:t>Hôtel </a:t>
            </a:r>
            <a:r>
              <a:rPr lang="fr-FR" sz="1600" b="1" i="1" dirty="0" err="1" smtClean="0"/>
              <a:t>Kyriad</a:t>
            </a:r>
            <a:r>
              <a:rPr lang="fr-FR" sz="1600" dirty="0" smtClean="0"/>
              <a:t> à </a:t>
            </a:r>
            <a:r>
              <a:rPr lang="fr-FR" sz="1600" dirty="0" err="1" smtClean="0"/>
              <a:t>Viry-Chatillon</a:t>
            </a:r>
            <a:r>
              <a:rPr lang="fr-FR" sz="1600" dirty="0" smtClean="0"/>
              <a:t> </a:t>
            </a:r>
            <a:r>
              <a:rPr lang="fr-FR" sz="1600" dirty="0" smtClean="0">
                <a:solidFill>
                  <a:schemeClr val="accent6">
                    <a:lumMod val="75000"/>
                  </a:schemeClr>
                </a:solidFill>
              </a:rPr>
              <a:t>(à 10’ de la patinoire de </a:t>
            </a:r>
            <a:r>
              <a:rPr lang="fr-FR" sz="1600" dirty="0" err="1" smtClean="0">
                <a:solidFill>
                  <a:schemeClr val="accent6">
                    <a:lumMod val="75000"/>
                  </a:schemeClr>
                </a:solidFill>
              </a:rPr>
              <a:t>Viry</a:t>
            </a:r>
            <a:r>
              <a:rPr lang="fr-FR" sz="1600" dirty="0" smtClean="0">
                <a:solidFill>
                  <a:schemeClr val="accent6">
                    <a:lumMod val="75000"/>
                  </a:schemeClr>
                </a:solidFill>
              </a:rPr>
              <a:t> à pied et 20’ de la patinoire d’Evry en voiture)</a:t>
            </a:r>
          </a:p>
          <a:p>
            <a:r>
              <a:rPr lang="fr-FR" sz="1400" dirty="0" smtClean="0"/>
              <a:t>80 Avenue du Général de Gaulle, 91170 Viry-Châtillon</a:t>
            </a:r>
          </a:p>
          <a:p>
            <a:r>
              <a:rPr lang="fr-FR" sz="1400" dirty="0" smtClean="0"/>
              <a:t>Téléphone :</a:t>
            </a:r>
            <a:r>
              <a:rPr lang="fr-FR" sz="1400" b="1" dirty="0" smtClean="0"/>
              <a:t> </a:t>
            </a:r>
            <a:r>
              <a:rPr lang="fr-FR" sz="1400" dirty="0" smtClean="0"/>
              <a:t>01 69 24 82 69</a:t>
            </a:r>
          </a:p>
          <a:p>
            <a:endParaRPr lang="fr-FR" sz="400" dirty="0" smtClean="0"/>
          </a:p>
          <a:p>
            <a:r>
              <a:rPr lang="fr-FR" sz="1600" b="1" i="1" dirty="0" err="1" smtClean="0"/>
              <a:t>Montempô</a:t>
            </a:r>
            <a:r>
              <a:rPr lang="fr-FR" sz="1600" b="1" i="1" dirty="0" smtClean="0"/>
              <a:t> </a:t>
            </a:r>
            <a:r>
              <a:rPr lang="fr-FR" sz="1600" b="1" i="1" dirty="0" err="1" smtClean="0"/>
              <a:t>apparthôtel</a:t>
            </a:r>
            <a:r>
              <a:rPr lang="fr-FR" sz="1600" dirty="0" smtClean="0"/>
              <a:t> à Evry </a:t>
            </a:r>
            <a:r>
              <a:rPr lang="fr-FR" sz="1600" dirty="0" smtClean="0">
                <a:solidFill>
                  <a:schemeClr val="accent6">
                    <a:lumMod val="75000"/>
                  </a:schemeClr>
                </a:solidFill>
              </a:rPr>
              <a:t>(à 5’ de la patinoire d’Evry à pied et 20’ de la patinoire de </a:t>
            </a:r>
            <a:r>
              <a:rPr lang="fr-FR" sz="1600" dirty="0" err="1" smtClean="0">
                <a:solidFill>
                  <a:schemeClr val="accent6">
                    <a:lumMod val="75000"/>
                  </a:schemeClr>
                </a:solidFill>
              </a:rPr>
              <a:t>Viry</a:t>
            </a:r>
            <a:r>
              <a:rPr lang="fr-FR" sz="1600" dirty="0" smtClean="0">
                <a:solidFill>
                  <a:schemeClr val="accent6">
                    <a:lumMod val="75000"/>
                  </a:schemeClr>
                </a:solidFill>
              </a:rPr>
              <a:t> en voiture)</a:t>
            </a:r>
          </a:p>
          <a:p>
            <a:r>
              <a:rPr lang="fr-FR" sz="1600" dirty="0" smtClean="0"/>
              <a:t>(</a:t>
            </a:r>
            <a:r>
              <a:rPr lang="fr-FR" sz="1600" i="1" dirty="0" smtClean="0"/>
              <a:t>Valable pour des réservations de 3 nuits minimum</a:t>
            </a:r>
            <a:r>
              <a:rPr lang="fr-FR" sz="1600" dirty="0" smtClean="0"/>
              <a:t>)</a:t>
            </a:r>
          </a:p>
          <a:p>
            <a:r>
              <a:rPr lang="fr-FR" sz="1400" dirty="0" smtClean="0"/>
              <a:t>16 Cours Blaise Pascal, 91000 Évry</a:t>
            </a:r>
          </a:p>
          <a:p>
            <a:r>
              <a:rPr lang="fr-FR" sz="1400" dirty="0" smtClean="0"/>
              <a:t>Téléphone : 01 69 36 34 67</a:t>
            </a:r>
          </a:p>
          <a:p>
            <a:endParaRPr lang="fr-FR" sz="1000" dirty="0" smtClean="0"/>
          </a:p>
          <a:p>
            <a:r>
              <a:rPr lang="fr-FR" sz="1600" b="1" dirty="0" smtClean="0"/>
              <a:t>Sport and </a:t>
            </a:r>
            <a:r>
              <a:rPr lang="fr-FR" sz="1600" b="1" dirty="0" err="1" smtClean="0"/>
              <a:t>Travel</a:t>
            </a:r>
            <a:r>
              <a:rPr lang="fr-FR" sz="1600" b="1" dirty="0" smtClean="0"/>
              <a:t> Services =&gt;</a:t>
            </a:r>
            <a:r>
              <a:rPr lang="fr-FR" sz="1600" dirty="0" smtClean="0"/>
              <a:t> Agence de voyage dédiée à l’organisation de voyages et événement sportif</a:t>
            </a:r>
          </a:p>
          <a:p>
            <a:r>
              <a:rPr lang="fr-FR" sz="1400" dirty="0" smtClean="0"/>
              <a:t>Mail : </a:t>
            </a:r>
            <a:r>
              <a:rPr lang="fr-FR" sz="1400" dirty="0" smtClean="0">
                <a:hlinkClick r:id="rId2"/>
              </a:rPr>
              <a:t>stsinfos@bbox.fr</a:t>
            </a:r>
            <a:r>
              <a:rPr lang="fr-FR" sz="1400" dirty="0" smtClean="0"/>
              <a:t> 		Mob : +33 (0)6 34 07 70 69</a:t>
            </a:r>
          </a:p>
          <a:p>
            <a:endParaRPr lang="fr-FR" sz="400" dirty="0" smtClean="0"/>
          </a:p>
          <a:p>
            <a:endParaRPr lang="fr-FR" sz="400" dirty="0" smtClean="0"/>
          </a:p>
          <a:p>
            <a:endParaRPr lang="fr-FR" sz="400" dirty="0" smtClean="0"/>
          </a:p>
          <a:p>
            <a:pPr algn="ctr"/>
            <a:r>
              <a:rPr lang="fr-FR" sz="1100" b="1" i="1" dirty="0" smtClean="0"/>
              <a:t>Dans le cadre de notre partenariat avec les différentes structures hôtelières et pour faciliter les démarches des différentes équipes, l’entente Evry/</a:t>
            </a:r>
            <a:r>
              <a:rPr lang="fr-FR" sz="1100" b="1" i="1" dirty="0" err="1" smtClean="0"/>
              <a:t>Viry</a:t>
            </a:r>
            <a:r>
              <a:rPr lang="fr-FR" sz="1100" b="1" i="1" dirty="0" smtClean="0"/>
              <a:t> se propose d’organiser votre séjour. Merci de faire vos demandes par mail à </a:t>
            </a:r>
            <a:r>
              <a:rPr lang="fr-FR" sz="1100" b="1" i="1" dirty="0" smtClean="0">
                <a:hlinkClick r:id="rId3"/>
              </a:rPr>
              <a:t>parteneriat.peauxrouges@gmail.com</a:t>
            </a:r>
            <a:r>
              <a:rPr lang="fr-FR" sz="1100" b="1" i="1" dirty="0" smtClean="0"/>
              <a:t> </a:t>
            </a:r>
            <a:endParaRPr lang="fr-FR" sz="11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47664" y="262574"/>
            <a:ext cx="6264696" cy="523220"/>
          </a:xfrm>
          <a:prstGeom prst="rect">
            <a:avLst/>
          </a:prstGeom>
          <a:noFill/>
        </p:spPr>
        <p:txBody>
          <a:bodyPr wrap="square" rtlCol="0">
            <a:spAutoFit/>
          </a:bodyPr>
          <a:lstStyle/>
          <a:p>
            <a:pPr algn="ctr"/>
            <a:r>
              <a:rPr lang="fr-FR" sz="2800" b="1" dirty="0" smtClean="0">
                <a:effectLst>
                  <a:outerShdw blurRad="38100" dist="38100" dir="2700000" algn="tl">
                    <a:srgbClr val="000000">
                      <a:alpha val="43137"/>
                    </a:srgbClr>
                  </a:outerShdw>
                </a:effectLst>
              </a:rPr>
              <a:t>Nos Partenaires Restaurations</a:t>
            </a:r>
            <a:endParaRPr lang="fr-FR" sz="2800" b="1" dirty="0">
              <a:effectLst>
                <a:outerShdw blurRad="38100" dist="38100" dir="2700000" algn="tl">
                  <a:srgbClr val="000000">
                    <a:alpha val="43137"/>
                  </a:srgbClr>
                </a:outerShdw>
              </a:effectLst>
            </a:endParaRPr>
          </a:p>
        </p:txBody>
      </p:sp>
      <p:sp>
        <p:nvSpPr>
          <p:cNvPr id="3" name="ZoneTexte 2"/>
          <p:cNvSpPr txBox="1"/>
          <p:nvPr/>
        </p:nvSpPr>
        <p:spPr>
          <a:xfrm>
            <a:off x="179512" y="1145522"/>
            <a:ext cx="8892480" cy="5355312"/>
          </a:xfrm>
          <a:prstGeom prst="rect">
            <a:avLst/>
          </a:prstGeom>
          <a:noFill/>
        </p:spPr>
        <p:txBody>
          <a:bodyPr wrap="square" rtlCol="0">
            <a:spAutoFit/>
          </a:bodyPr>
          <a:lstStyle/>
          <a:p>
            <a:pPr algn="just"/>
            <a:r>
              <a:rPr lang="fr-FR" sz="1600" dirty="0" smtClean="0"/>
              <a:t>La restauration du soir n’étant pas prise en charge lors des Tournois (les bars dans les patinoires proposeront que des formules snack), nous vous proposons donc des adresses de restaurants à proximité immédiate des deux patinoires.</a:t>
            </a:r>
          </a:p>
          <a:p>
            <a:pPr algn="just"/>
            <a:endParaRPr lang="fr-FR" sz="1600" dirty="0" smtClean="0"/>
          </a:p>
          <a:p>
            <a:pPr algn="just"/>
            <a:r>
              <a:rPr lang="fr-FR" sz="1600" b="1" dirty="0" smtClean="0"/>
              <a:t>Restauration à proximité de la Patinoire de </a:t>
            </a:r>
            <a:r>
              <a:rPr lang="fr-FR" sz="1600" b="1" dirty="0" err="1" smtClean="0"/>
              <a:t>Viry</a:t>
            </a:r>
            <a:r>
              <a:rPr lang="fr-FR" sz="1600" b="1" dirty="0" smtClean="0"/>
              <a:t> :</a:t>
            </a:r>
          </a:p>
          <a:p>
            <a:pPr algn="just"/>
            <a:r>
              <a:rPr lang="fr-FR" sz="1600" b="1" i="1" dirty="0" smtClean="0"/>
              <a:t>COURTEPAILLE =&gt; </a:t>
            </a:r>
            <a:r>
              <a:rPr lang="fr-FR" sz="1600" dirty="0" smtClean="0"/>
              <a:t>Type de restauration : Pâtes, Pizza </a:t>
            </a:r>
            <a:r>
              <a:rPr lang="fr-FR" sz="1600" dirty="0" smtClean="0">
                <a:solidFill>
                  <a:schemeClr val="accent6">
                    <a:lumMod val="75000"/>
                  </a:schemeClr>
                </a:solidFill>
              </a:rPr>
              <a:t>(à 5’ à pied au 1</a:t>
            </a:r>
            <a:r>
              <a:rPr lang="fr-FR" sz="1600" baseline="30000" dirty="0" smtClean="0">
                <a:solidFill>
                  <a:schemeClr val="accent6">
                    <a:lumMod val="75000"/>
                  </a:schemeClr>
                </a:solidFill>
              </a:rPr>
              <a:t>ier</a:t>
            </a:r>
            <a:r>
              <a:rPr lang="fr-FR" sz="1600" dirty="0" smtClean="0">
                <a:solidFill>
                  <a:schemeClr val="accent6">
                    <a:lumMod val="75000"/>
                  </a:schemeClr>
                </a:solidFill>
              </a:rPr>
              <a:t> étage du CC)</a:t>
            </a:r>
            <a:r>
              <a:rPr lang="fr-FR" sz="1600" dirty="0" smtClean="0"/>
              <a:t>, le restaurant fait une déduction de 10-15% sur la totalité de la facture</a:t>
            </a:r>
            <a:endParaRPr lang="fr-FR" sz="1600" b="1" i="1" dirty="0" smtClean="0"/>
          </a:p>
          <a:p>
            <a:pPr algn="just"/>
            <a:r>
              <a:rPr lang="fr-FR" sz="1600" b="1" i="1" dirty="0" err="1" smtClean="0"/>
              <a:t>Wok</a:t>
            </a:r>
            <a:r>
              <a:rPr lang="fr-FR" sz="1600" b="1" i="1" dirty="0" smtClean="0"/>
              <a:t> Grill =&gt; </a:t>
            </a:r>
            <a:r>
              <a:rPr lang="fr-FR" sz="1600" dirty="0" smtClean="0"/>
              <a:t>Spécialités </a:t>
            </a:r>
            <a:r>
              <a:rPr lang="fr-FR" sz="1600" dirty="0" err="1" smtClean="0"/>
              <a:t>Wok</a:t>
            </a:r>
            <a:r>
              <a:rPr lang="fr-FR" sz="1600" dirty="0" smtClean="0"/>
              <a:t> et Japonaises </a:t>
            </a:r>
            <a:r>
              <a:rPr lang="fr-FR" sz="1600" dirty="0" smtClean="0">
                <a:solidFill>
                  <a:schemeClr val="accent6">
                    <a:lumMod val="75000"/>
                  </a:schemeClr>
                </a:solidFill>
              </a:rPr>
              <a:t>(à 5’ à pied)</a:t>
            </a:r>
            <a:endParaRPr lang="fr-FR" sz="1600" b="1" i="1" dirty="0" smtClean="0"/>
          </a:p>
          <a:p>
            <a:pPr algn="just"/>
            <a:r>
              <a:rPr lang="fr-FR" sz="1600" b="1" i="1" dirty="0" err="1" smtClean="0"/>
              <a:t>Tablapizza</a:t>
            </a:r>
            <a:r>
              <a:rPr lang="fr-FR" sz="1600" b="1" i="1" dirty="0" smtClean="0"/>
              <a:t> =&gt; </a:t>
            </a:r>
            <a:r>
              <a:rPr lang="fr-FR" sz="1600" dirty="0" smtClean="0"/>
              <a:t>Type de restauration : Pâtes, Pizza </a:t>
            </a:r>
            <a:r>
              <a:rPr lang="fr-FR" sz="1600" dirty="0" smtClean="0">
                <a:solidFill>
                  <a:schemeClr val="accent6">
                    <a:lumMod val="75000"/>
                  </a:schemeClr>
                </a:solidFill>
              </a:rPr>
              <a:t>(à 5’ à pied)</a:t>
            </a:r>
          </a:p>
          <a:p>
            <a:pPr algn="just"/>
            <a:r>
              <a:rPr lang="fr-FR" sz="1600" b="1" dirty="0" smtClean="0"/>
              <a:t>Kyoto </a:t>
            </a:r>
            <a:r>
              <a:rPr lang="fr-FR" sz="1600" dirty="0" smtClean="0"/>
              <a:t>=&gt; Restauration Japonaise </a:t>
            </a:r>
            <a:r>
              <a:rPr lang="fr-FR" sz="1600" dirty="0" smtClean="0">
                <a:solidFill>
                  <a:schemeClr val="accent6">
                    <a:lumMod val="75000"/>
                  </a:schemeClr>
                </a:solidFill>
              </a:rPr>
              <a:t>(en face de la patinoire)</a:t>
            </a:r>
          </a:p>
          <a:p>
            <a:pPr algn="just"/>
            <a:r>
              <a:rPr lang="fr-FR" sz="1600" b="1" dirty="0" smtClean="0"/>
              <a:t>Morgane </a:t>
            </a:r>
            <a:r>
              <a:rPr lang="fr-FR" sz="1600" dirty="0" smtClean="0"/>
              <a:t>=&gt; Restauration Européenne </a:t>
            </a:r>
            <a:r>
              <a:rPr lang="fr-FR" sz="1600" dirty="0" smtClean="0">
                <a:solidFill>
                  <a:schemeClr val="accent6">
                    <a:lumMod val="75000"/>
                  </a:schemeClr>
                </a:solidFill>
              </a:rPr>
              <a:t>(à 5’ à pied)</a:t>
            </a:r>
          </a:p>
          <a:p>
            <a:pPr algn="just"/>
            <a:r>
              <a:rPr lang="fr-FR" sz="1600" dirty="0" smtClean="0"/>
              <a:t>Un peu plus loin vous trouverez =&gt; un Mc </a:t>
            </a:r>
            <a:r>
              <a:rPr lang="fr-FR" sz="1600" dirty="0" err="1" smtClean="0"/>
              <a:t>Donald’s</a:t>
            </a:r>
            <a:r>
              <a:rPr lang="fr-FR" sz="1600" dirty="0" smtClean="0"/>
              <a:t>, un KFC et le restaurant la Criée </a:t>
            </a:r>
            <a:r>
              <a:rPr lang="fr-FR" sz="1600" dirty="0" smtClean="0">
                <a:solidFill>
                  <a:schemeClr val="accent6">
                    <a:lumMod val="75000"/>
                  </a:schemeClr>
                </a:solidFill>
              </a:rPr>
              <a:t>(à 10’-15’ à pied ou 5’ en voiture)</a:t>
            </a:r>
            <a:endParaRPr lang="fr-FR" sz="1600" dirty="0" smtClean="0"/>
          </a:p>
          <a:p>
            <a:pPr algn="just"/>
            <a:endParaRPr lang="fr-FR" sz="1400" dirty="0" smtClean="0"/>
          </a:p>
          <a:p>
            <a:pPr algn="just"/>
            <a:r>
              <a:rPr lang="fr-FR" sz="1600" b="1" dirty="0" smtClean="0"/>
              <a:t>Restauration à proximité de la Patinoire d’Evry :</a:t>
            </a:r>
          </a:p>
          <a:p>
            <a:pPr algn="just"/>
            <a:r>
              <a:rPr lang="fr-FR" sz="1600" b="1" i="1" dirty="0" smtClean="0"/>
              <a:t>PIZZERIA DEL ARTE =&gt; </a:t>
            </a:r>
            <a:r>
              <a:rPr lang="fr-FR" sz="1600" dirty="0" smtClean="0"/>
              <a:t>Type de restauration : Pâtes, Pizza </a:t>
            </a:r>
            <a:r>
              <a:rPr lang="fr-FR" sz="1600" dirty="0" smtClean="0">
                <a:solidFill>
                  <a:schemeClr val="accent6">
                    <a:lumMod val="75000"/>
                  </a:schemeClr>
                </a:solidFill>
              </a:rPr>
              <a:t>(à 5’ à pied au 1</a:t>
            </a:r>
            <a:r>
              <a:rPr lang="fr-FR" sz="1600" baseline="30000" dirty="0" smtClean="0">
                <a:solidFill>
                  <a:schemeClr val="accent6">
                    <a:lumMod val="75000"/>
                  </a:schemeClr>
                </a:solidFill>
              </a:rPr>
              <a:t>ier</a:t>
            </a:r>
            <a:r>
              <a:rPr lang="fr-FR" sz="1600" dirty="0" smtClean="0">
                <a:solidFill>
                  <a:schemeClr val="accent6">
                    <a:lumMod val="75000"/>
                  </a:schemeClr>
                </a:solidFill>
              </a:rPr>
              <a:t> étage du CC)</a:t>
            </a:r>
            <a:r>
              <a:rPr lang="fr-FR" sz="1600" dirty="0" smtClean="0"/>
              <a:t>, le restaurant fait une déduction de 20% sur la totalité de la facture</a:t>
            </a:r>
            <a:endParaRPr lang="fr-FR" sz="1600" b="1" i="1" dirty="0" smtClean="0"/>
          </a:p>
          <a:p>
            <a:pPr algn="just"/>
            <a:endParaRPr lang="fr-FR" sz="500" dirty="0" smtClean="0"/>
          </a:p>
          <a:p>
            <a:pPr algn="just"/>
            <a:r>
              <a:rPr lang="fr-FR" sz="1600" dirty="0" smtClean="0"/>
              <a:t>La patinoire se trouve au contact direct du Centre Commercial Régional d’EVRY 2. Vous trouverez  à proximité immédiate =&gt; </a:t>
            </a:r>
            <a:r>
              <a:rPr lang="fr-FR" sz="1600" dirty="0" err="1" smtClean="0"/>
              <a:t>Flunch</a:t>
            </a:r>
            <a:r>
              <a:rPr lang="fr-FR" sz="1600" dirty="0" smtClean="0"/>
              <a:t>, KFC, Quick, Le restaurant Ayutthaya (spécialités </a:t>
            </a:r>
            <a:r>
              <a:rPr lang="fr-FR" sz="1600" dirty="0" err="1" smtClean="0"/>
              <a:t>Thailandaise</a:t>
            </a:r>
            <a:r>
              <a:rPr lang="fr-FR" sz="1600" dirty="0" smtClean="0"/>
              <a:t>).</a:t>
            </a:r>
          </a:p>
          <a:p>
            <a:pPr algn="just"/>
            <a:r>
              <a:rPr lang="fr-FR" sz="1600" dirty="0" smtClean="0"/>
              <a:t>Et un peu plus loin =&gt; </a:t>
            </a:r>
            <a:r>
              <a:rPr lang="fr-FR" sz="1600" dirty="0" err="1" smtClean="0"/>
              <a:t>Hippopotamus</a:t>
            </a:r>
            <a:r>
              <a:rPr lang="fr-FR" sz="1600" dirty="0" smtClean="0"/>
              <a:t>, Mc </a:t>
            </a:r>
            <a:r>
              <a:rPr lang="fr-FR" sz="1600" dirty="0" err="1" smtClean="0"/>
              <a:t>Donald’s</a:t>
            </a:r>
            <a:r>
              <a:rPr lang="fr-FR" sz="1600" dirty="0" smtClean="0"/>
              <a:t> et divers établissements de restauration rapides.</a:t>
            </a:r>
          </a:p>
          <a:p>
            <a:pPr algn="just"/>
            <a:endParaRPr lang="fr-FR" sz="1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47664" y="260648"/>
            <a:ext cx="6264696" cy="954107"/>
          </a:xfrm>
          <a:prstGeom prst="rect">
            <a:avLst/>
          </a:prstGeom>
          <a:noFill/>
        </p:spPr>
        <p:txBody>
          <a:bodyPr wrap="square" rtlCol="0">
            <a:spAutoFit/>
          </a:bodyPr>
          <a:lstStyle/>
          <a:p>
            <a:pPr algn="ctr"/>
            <a:r>
              <a:rPr lang="fr-FR" sz="2800" b="1" dirty="0" smtClean="0">
                <a:effectLst>
                  <a:outerShdw blurRad="38100" dist="38100" dir="2700000" algn="tl">
                    <a:srgbClr val="000000">
                      <a:alpha val="43137"/>
                    </a:srgbClr>
                  </a:outerShdw>
                </a:effectLst>
              </a:rPr>
              <a:t>FICHE D’INSCRIPTION TOURNOIS</a:t>
            </a:r>
          </a:p>
          <a:p>
            <a:pPr algn="ctr"/>
            <a:r>
              <a:rPr lang="fr-FR" sz="2800" b="1" dirty="0" smtClean="0">
                <a:effectLst>
                  <a:outerShdw blurRad="38100" dist="38100" dir="2700000" algn="tl">
                    <a:srgbClr val="000000">
                      <a:alpha val="43137"/>
                    </a:srgbClr>
                  </a:outerShdw>
                </a:effectLst>
              </a:rPr>
              <a:t>U9-U7 / U11 / U13</a:t>
            </a:r>
            <a:endParaRPr lang="fr-FR" sz="2800" b="1" dirty="0">
              <a:effectLst>
                <a:outerShdw blurRad="38100" dist="38100" dir="2700000" algn="tl">
                  <a:srgbClr val="000000">
                    <a:alpha val="43137"/>
                  </a:srgbClr>
                </a:outerShdw>
              </a:effectLst>
            </a:endParaRPr>
          </a:p>
        </p:txBody>
      </p:sp>
      <p:sp>
        <p:nvSpPr>
          <p:cNvPr id="6" name="ZoneTexte 5"/>
          <p:cNvSpPr txBox="1"/>
          <p:nvPr/>
        </p:nvSpPr>
        <p:spPr>
          <a:xfrm>
            <a:off x="179512" y="1285860"/>
            <a:ext cx="8784976" cy="3277820"/>
          </a:xfrm>
          <a:prstGeom prst="rect">
            <a:avLst/>
          </a:prstGeom>
          <a:noFill/>
          <a:ln>
            <a:solidFill>
              <a:schemeClr val="tx1"/>
            </a:solidFill>
          </a:ln>
        </p:spPr>
        <p:txBody>
          <a:bodyPr wrap="square" rtlCol="0">
            <a:spAutoFit/>
          </a:bodyPr>
          <a:lstStyle/>
          <a:p>
            <a:pPr>
              <a:tabLst>
                <a:tab pos="1616075" algn="l"/>
                <a:tab pos="3406775" algn="l"/>
                <a:tab pos="5199063" algn="l"/>
                <a:tab pos="6902450" algn="l"/>
              </a:tabLst>
            </a:pPr>
            <a:r>
              <a:rPr lang="fr-FR" b="1" i="1" dirty="0" smtClean="0"/>
              <a:t>Catégories :	□ Tournoi U7 Evry 	 □ Tournoi U9 Evry	 □ Tournoi U11 	 □ Tournoi U13</a:t>
            </a:r>
          </a:p>
          <a:p>
            <a:pPr>
              <a:tabLst>
                <a:tab pos="1616075" algn="l"/>
                <a:tab pos="3406775" algn="l"/>
                <a:tab pos="5199063" algn="l"/>
                <a:tab pos="6902450" algn="l"/>
              </a:tabLst>
            </a:pPr>
            <a:r>
              <a:rPr lang="fr-FR" b="1" i="1" dirty="0" smtClean="0"/>
              <a:t>	□ Tournoi U7 </a:t>
            </a:r>
            <a:r>
              <a:rPr lang="fr-FR" b="1" i="1" dirty="0" err="1" smtClean="0"/>
              <a:t>Viry</a:t>
            </a:r>
            <a:r>
              <a:rPr lang="fr-FR" b="1" i="1" dirty="0" smtClean="0"/>
              <a:t> 	 □ Tournoi U9 </a:t>
            </a:r>
            <a:r>
              <a:rPr lang="fr-FR" b="1" i="1" dirty="0" err="1" smtClean="0"/>
              <a:t>Viry</a:t>
            </a:r>
            <a:endParaRPr lang="fr-FR" b="1" i="1" dirty="0" smtClean="0"/>
          </a:p>
          <a:p>
            <a:endParaRPr lang="fr-FR" b="1" i="1" dirty="0" smtClean="0"/>
          </a:p>
          <a:p>
            <a:r>
              <a:rPr lang="fr-FR" b="1" i="1" dirty="0" smtClean="0"/>
              <a:t>COORDONNEES du CLUB :</a:t>
            </a:r>
          </a:p>
          <a:p>
            <a:pPr>
              <a:lnSpc>
                <a:spcPct val="150000"/>
              </a:lnSpc>
              <a:buFont typeface="Arial" pitchFamily="34" charset="0"/>
              <a:buChar char="•"/>
            </a:pPr>
            <a:r>
              <a:rPr lang="fr-FR" dirty="0" smtClean="0"/>
              <a:t> Nom du Club : _ _ _ _ _ _ _ _ _ _ _ _ _ _ _ _ _ _ _ _ _ _ _ _ _ _ _ _</a:t>
            </a:r>
          </a:p>
          <a:p>
            <a:pPr>
              <a:lnSpc>
                <a:spcPct val="150000"/>
              </a:lnSpc>
              <a:buFont typeface="Arial" pitchFamily="34" charset="0"/>
              <a:buChar char="•"/>
            </a:pPr>
            <a:r>
              <a:rPr lang="fr-FR" dirty="0" smtClean="0"/>
              <a:t> Couleur des Maillots : _ _ _ _ _ _ _ _ _ _ _ _ _ _ _ _ _ _ _ _ _ _ _ _</a:t>
            </a:r>
          </a:p>
          <a:p>
            <a:pPr>
              <a:lnSpc>
                <a:spcPct val="150000"/>
              </a:lnSpc>
              <a:buFont typeface="Arial" pitchFamily="34" charset="0"/>
              <a:buChar char="•"/>
            </a:pPr>
            <a:r>
              <a:rPr lang="fr-FR" dirty="0" smtClean="0"/>
              <a:t> Responsable d’équipe : _ _ _ _ _ _ _ _ _ _ _ _ _ _ _ _ _ _ _ N° de Licence : _ _ _ _ _ _ _ _ _ _ </a:t>
            </a:r>
          </a:p>
          <a:p>
            <a:pPr>
              <a:lnSpc>
                <a:spcPct val="150000"/>
              </a:lnSpc>
              <a:buFont typeface="Arial" pitchFamily="34" charset="0"/>
              <a:buChar char="•"/>
            </a:pPr>
            <a:r>
              <a:rPr lang="fr-FR" dirty="0" smtClean="0"/>
              <a:t> Téléphone : _ _/_ _/_ _/_ _/_ _	E-mail : _ _ _ _ _ _ _ _ _ _ _ </a:t>
            </a:r>
          </a:p>
          <a:p>
            <a:pPr>
              <a:lnSpc>
                <a:spcPct val="150000"/>
              </a:lnSpc>
              <a:buFont typeface="Arial" pitchFamily="34" charset="0"/>
              <a:buChar char="•"/>
            </a:pPr>
            <a:r>
              <a:rPr lang="fr-FR" dirty="0" smtClean="0"/>
              <a:t> Coach : _ _ _ _ _ _ _ _ _ _ _ _ _ _ _ _ _ _ _ _ _ _ _ _ _ _ _ _ N° de Licence : _ _ _ _ _ _ _ _ _ _</a:t>
            </a:r>
            <a:endParaRPr lang="fr-FR" dirty="0"/>
          </a:p>
        </p:txBody>
      </p:sp>
      <p:sp>
        <p:nvSpPr>
          <p:cNvPr id="8" name="ZoneTexte 7"/>
          <p:cNvSpPr txBox="1"/>
          <p:nvPr/>
        </p:nvSpPr>
        <p:spPr>
          <a:xfrm>
            <a:off x="179512" y="4725144"/>
            <a:ext cx="8784976" cy="1754326"/>
          </a:xfrm>
          <a:prstGeom prst="rect">
            <a:avLst/>
          </a:prstGeom>
          <a:noFill/>
        </p:spPr>
        <p:txBody>
          <a:bodyPr wrap="square" rtlCol="0">
            <a:spAutoFit/>
          </a:bodyPr>
          <a:lstStyle/>
          <a:p>
            <a:pPr algn="just"/>
            <a:r>
              <a:rPr lang="fr-FR" b="1" i="1" dirty="0" smtClean="0"/>
              <a:t>Aucun engagement aux tournois ne sera acceptée si non accompagné du paiement pour l’inscription. Le comité d’organisation se réserve le droit de sélectionner prioritairement les clubs qui engagent plusieurs catégories à nos tournois. Ensuite les équipes seront sélectionnées sur la base des « premier arrivés – premier servis » des dossiers complets.</a:t>
            </a:r>
          </a:p>
          <a:p>
            <a:pPr algn="just"/>
            <a:endParaRPr lang="fr-FR" b="1" i="1" dirty="0" smtClean="0"/>
          </a:p>
          <a:p>
            <a:pPr algn="ctr"/>
            <a:r>
              <a:rPr lang="fr-FR" dirty="0" smtClean="0"/>
              <a:t>Pensez à nous transmettre vos logos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47664" y="170637"/>
            <a:ext cx="6264696" cy="954107"/>
          </a:xfrm>
          <a:prstGeom prst="rect">
            <a:avLst/>
          </a:prstGeom>
          <a:noFill/>
        </p:spPr>
        <p:txBody>
          <a:bodyPr wrap="square" rtlCol="0">
            <a:spAutoFit/>
          </a:bodyPr>
          <a:lstStyle/>
          <a:p>
            <a:pPr algn="ctr"/>
            <a:r>
              <a:rPr lang="fr-FR" sz="2800" b="1" dirty="0" smtClean="0">
                <a:effectLst>
                  <a:outerShdw blurRad="38100" dist="38100" dir="2700000" algn="tl">
                    <a:srgbClr val="000000">
                      <a:alpha val="43137"/>
                    </a:srgbClr>
                  </a:outerShdw>
                </a:effectLst>
              </a:rPr>
              <a:t>FICHE COMPOSITION D’EQUIPE</a:t>
            </a:r>
          </a:p>
          <a:p>
            <a:pPr algn="ctr"/>
            <a:r>
              <a:rPr lang="fr-FR" sz="2800" b="1" dirty="0" smtClean="0">
                <a:effectLst>
                  <a:outerShdw blurRad="38100" dist="38100" dir="2700000" algn="tl">
                    <a:srgbClr val="000000">
                      <a:alpha val="43137"/>
                    </a:srgbClr>
                  </a:outerShdw>
                </a:effectLst>
              </a:rPr>
              <a:t>U7 / U9 / U11 / U13</a:t>
            </a:r>
            <a:endParaRPr lang="fr-FR" sz="2800" b="1" dirty="0">
              <a:effectLst>
                <a:outerShdw blurRad="38100" dist="38100" dir="2700000" algn="tl">
                  <a:srgbClr val="000000">
                    <a:alpha val="43137"/>
                  </a:srgbClr>
                </a:outerShdw>
              </a:effectLst>
            </a:endParaRPr>
          </a:p>
        </p:txBody>
      </p:sp>
      <p:graphicFrame>
        <p:nvGraphicFramePr>
          <p:cNvPr id="7" name="Tableau 6"/>
          <p:cNvGraphicFramePr>
            <a:graphicFrameLocks noGrp="1"/>
          </p:cNvGraphicFramePr>
          <p:nvPr/>
        </p:nvGraphicFramePr>
        <p:xfrm>
          <a:off x="0" y="1135918"/>
          <a:ext cx="9144000" cy="5677458"/>
        </p:xfrm>
        <a:graphic>
          <a:graphicData uri="http://schemas.openxmlformats.org/drawingml/2006/table">
            <a:tbl>
              <a:tblPr firstRow="1" bandRow="1">
                <a:tableStyleId>{5C22544A-7EE6-4342-B048-85BDC9FD1C3A}</a:tableStyleId>
              </a:tblPr>
              <a:tblGrid>
                <a:gridCol w="683568"/>
                <a:gridCol w="2448272"/>
                <a:gridCol w="2448272"/>
                <a:gridCol w="1781944"/>
                <a:gridCol w="1781944"/>
              </a:tblGrid>
              <a:tr h="370840">
                <a:tc>
                  <a:txBody>
                    <a:bodyPr/>
                    <a:lstStyle/>
                    <a:p>
                      <a:pPr algn="ctr"/>
                      <a:r>
                        <a:rPr lang="fr-FR" sz="1400" dirty="0" smtClean="0"/>
                        <a:t>N°</a:t>
                      </a:r>
                      <a:endParaRPr lang="fr-FR" sz="1400" dirty="0"/>
                    </a:p>
                  </a:txBody>
                  <a:tcPr anchor="ctr"/>
                </a:tc>
                <a:tc>
                  <a:txBody>
                    <a:bodyPr/>
                    <a:lstStyle/>
                    <a:p>
                      <a:pPr algn="ctr"/>
                      <a:r>
                        <a:rPr lang="fr-FR" sz="1400" dirty="0" smtClean="0"/>
                        <a:t>Noms</a:t>
                      </a:r>
                      <a:endParaRPr lang="fr-FR" sz="1400" dirty="0"/>
                    </a:p>
                  </a:txBody>
                  <a:tcPr anchor="ctr"/>
                </a:tc>
                <a:tc>
                  <a:txBody>
                    <a:bodyPr/>
                    <a:lstStyle/>
                    <a:p>
                      <a:pPr algn="ctr"/>
                      <a:r>
                        <a:rPr lang="fr-FR" sz="1400" dirty="0" smtClean="0"/>
                        <a:t>Prénoms</a:t>
                      </a:r>
                      <a:endParaRPr lang="fr-FR" sz="1400" dirty="0"/>
                    </a:p>
                  </a:txBody>
                  <a:tcPr anchor="ctr"/>
                </a:tc>
                <a:tc>
                  <a:txBody>
                    <a:bodyPr/>
                    <a:lstStyle/>
                    <a:p>
                      <a:pPr algn="ctr"/>
                      <a:r>
                        <a:rPr lang="fr-FR" sz="1400" dirty="0" smtClean="0"/>
                        <a:t>Date de Naissance</a:t>
                      </a:r>
                      <a:endParaRPr lang="fr-FR" sz="1400" dirty="0"/>
                    </a:p>
                  </a:txBody>
                  <a:tcPr anchor="ctr"/>
                </a:tc>
                <a:tc>
                  <a:txBody>
                    <a:bodyPr/>
                    <a:lstStyle/>
                    <a:p>
                      <a:pPr algn="ctr"/>
                      <a:r>
                        <a:rPr lang="fr-FR" sz="1400" dirty="0" smtClean="0"/>
                        <a:t>N° de Licence</a:t>
                      </a:r>
                      <a:endParaRPr lang="fr-FR" sz="1400" dirty="0"/>
                    </a:p>
                  </a:txBody>
                  <a:tcPr anchor="ctr"/>
                </a:tc>
              </a:tr>
              <a:tr h="312154">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a:p>
                  </a:txBody>
                  <a:tcPr/>
                </a:tc>
              </a:tr>
              <a:tr h="312154">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a:p>
                  </a:txBody>
                  <a:tcPr/>
                </a:tc>
                <a:tc>
                  <a:txBody>
                    <a:bodyPr/>
                    <a:lstStyle/>
                    <a:p>
                      <a:endParaRPr lang="fr-FR" sz="1200"/>
                    </a:p>
                  </a:txBody>
                  <a:tcPr/>
                </a:tc>
              </a:tr>
              <a:tr h="312154">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a:p>
                  </a:txBody>
                  <a:tcPr/>
                </a:tc>
              </a:tr>
              <a:tr h="312154">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a:p>
                  </a:txBody>
                  <a:tcPr/>
                </a:tc>
                <a:tc>
                  <a:txBody>
                    <a:bodyPr/>
                    <a:lstStyle/>
                    <a:p>
                      <a:endParaRPr lang="fr-FR" sz="1200"/>
                    </a:p>
                  </a:txBody>
                  <a:tcPr/>
                </a:tc>
                <a:tc>
                  <a:txBody>
                    <a:bodyPr/>
                    <a:lstStyle/>
                    <a:p>
                      <a:endParaRPr lang="fr-FR" sz="1200" dirty="0"/>
                    </a:p>
                  </a:txBody>
                  <a:tcPr/>
                </a:tc>
                <a:tc>
                  <a:txBody>
                    <a:bodyPr/>
                    <a:lstStyle/>
                    <a:p>
                      <a:endParaRPr lang="fr-FR" sz="1200" dirty="0"/>
                    </a:p>
                  </a:txBody>
                  <a:tcPr/>
                </a:tc>
              </a:tr>
              <a:tr h="312154">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2875</TotalTime>
  <Words>1657</Words>
  <Application>Microsoft Office PowerPoint</Application>
  <PresentationFormat>Affichage à l'écran (4:3)</PresentationFormat>
  <Paragraphs>193</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Company>Cerap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gady_g</dc:creator>
  <cp:lastModifiedBy>Grégory GADY</cp:lastModifiedBy>
  <cp:revision>162</cp:revision>
  <dcterms:created xsi:type="dcterms:W3CDTF">2014-02-12T07:57:32Z</dcterms:created>
  <dcterms:modified xsi:type="dcterms:W3CDTF">2015-12-08T06:05:22Z</dcterms:modified>
</cp:coreProperties>
</file>